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37" r:id="rId3"/>
    <p:sldId id="384" r:id="rId4"/>
    <p:sldId id="326" r:id="rId5"/>
    <p:sldId id="386" r:id="rId6"/>
    <p:sldId id="387" r:id="rId7"/>
    <p:sldId id="388" r:id="rId8"/>
    <p:sldId id="523" r:id="rId9"/>
    <p:sldId id="471" r:id="rId10"/>
    <p:sldId id="514" r:id="rId11"/>
    <p:sldId id="513" r:id="rId12"/>
    <p:sldId id="340" r:id="rId13"/>
    <p:sldId id="368" r:id="rId14"/>
    <p:sldId id="369" r:id="rId15"/>
    <p:sldId id="324" r:id="rId16"/>
    <p:sldId id="517" r:id="rId17"/>
    <p:sldId id="516" r:id="rId18"/>
    <p:sldId id="391" r:id="rId19"/>
    <p:sldId id="393" r:id="rId20"/>
    <p:sldId id="484" r:id="rId21"/>
    <p:sldId id="473" r:id="rId22"/>
    <p:sldId id="524" r:id="rId23"/>
    <p:sldId id="472"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541" r:id="rId41"/>
    <p:sldId id="512" r:id="rId42"/>
    <p:sldId id="486" r:id="rId43"/>
    <p:sldId id="546" r:id="rId44"/>
    <p:sldId id="547" r:id="rId45"/>
    <p:sldId id="548" r:id="rId46"/>
    <p:sldId id="549" r:id="rId47"/>
    <p:sldId id="551" r:id="rId48"/>
    <p:sldId id="552" r:id="rId49"/>
    <p:sldId id="435" r:id="rId50"/>
    <p:sldId id="542" r:id="rId51"/>
    <p:sldId id="521" r:id="rId52"/>
    <p:sldId id="522" r:id="rId53"/>
    <p:sldId id="385"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heyne" initials="LC" lastIdx="0" clrIdx="0">
    <p:extLst>
      <p:ext uri="{19B8F6BF-5375-455C-9EA6-DF929625EA0E}">
        <p15:presenceInfo xmlns:p15="http://schemas.microsoft.com/office/powerpoint/2012/main" userId="S-1-5-21-2438610534-392604212-1854030846-1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DA"/>
    <a:srgbClr val="8ED8F8"/>
    <a:srgbClr val="7AC143"/>
    <a:srgbClr val="C9EEFF"/>
    <a:srgbClr val="B7E9FF"/>
    <a:srgbClr val="D0D8E8"/>
    <a:srgbClr val="003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6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998"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rgbClr val="7AC143">
                  <a:alpha val="50000"/>
                </a:srgbClr>
              </a:solidFill>
              <a:ln>
                <a:solidFill>
                  <a:schemeClr val="bg1"/>
                </a:solidFill>
              </a:ln>
            </c:spPr>
            <c:extLst xmlns:c16r2="http://schemas.microsoft.com/office/drawing/2015/06/chart">
              <c:ext xmlns:c16="http://schemas.microsoft.com/office/drawing/2014/chart" uri="{C3380CC4-5D6E-409C-BE32-E72D297353CC}">
                <c16:uniqueId val="{00000001-04F8-4784-9C9C-1B4549A60130}"/>
              </c:ext>
            </c:extLst>
          </c:dPt>
          <c:dPt>
            <c:idx val="1"/>
            <c:bubble3D val="0"/>
            <c:spPr>
              <a:solidFill>
                <a:srgbClr val="8ED8F8">
                  <a:alpha val="50000"/>
                </a:srgbClr>
              </a:solidFill>
              <a:ln>
                <a:solidFill>
                  <a:schemeClr val="bg1"/>
                </a:solidFill>
              </a:ln>
            </c:spPr>
            <c:extLst xmlns:c16r2="http://schemas.microsoft.com/office/drawing/2015/06/chart">
              <c:ext xmlns:c16="http://schemas.microsoft.com/office/drawing/2014/chart" uri="{C3380CC4-5D6E-409C-BE32-E72D297353CC}">
                <c16:uniqueId val="{00000003-04F8-4784-9C9C-1B4549A60130}"/>
              </c:ext>
            </c:extLst>
          </c:dPt>
          <c:dPt>
            <c:idx val="2"/>
            <c:bubble3D val="0"/>
            <c:spPr>
              <a:solidFill>
                <a:srgbClr val="0095DA">
                  <a:alpha val="47000"/>
                </a:srgbClr>
              </a:solidFill>
              <a:ln>
                <a:solidFill>
                  <a:schemeClr val="bg1"/>
                </a:solidFill>
              </a:ln>
            </c:spPr>
            <c:extLst xmlns:c16r2="http://schemas.microsoft.com/office/drawing/2015/06/chart">
              <c:ext xmlns:c16="http://schemas.microsoft.com/office/drawing/2014/chart" uri="{C3380CC4-5D6E-409C-BE32-E72D297353CC}">
                <c16:uniqueId val="{00000005-04F8-4784-9C9C-1B4549A60130}"/>
              </c:ext>
            </c:extLst>
          </c:dPt>
          <c:cat>
            <c:strRef>
              <c:f>Sheet1!$A$2:$A$4</c:f>
              <c:strCache>
                <c:ptCount val="3"/>
                <c:pt idx="0">
                  <c:v>1st Qtr</c:v>
                </c:pt>
                <c:pt idx="1">
                  <c:v>2nd Qtr</c:v>
                </c:pt>
                <c:pt idx="2">
                  <c:v>3rd Qtr</c:v>
                </c:pt>
              </c:strCache>
            </c:strRef>
          </c:cat>
          <c:val>
            <c:numRef>
              <c:f>Sheet1!$B$2:$B$4</c:f>
              <c:numCache>
                <c:formatCode>General</c:formatCode>
                <c:ptCount val="3"/>
                <c:pt idx="0">
                  <c:v>24</c:v>
                </c:pt>
                <c:pt idx="1">
                  <c:v>56</c:v>
                </c:pt>
                <c:pt idx="2">
                  <c:v>20</c:v>
                </c:pt>
              </c:numCache>
            </c:numRef>
          </c:val>
          <c:extLst xmlns:c16r2="http://schemas.microsoft.com/office/drawing/2015/06/chart">
            <c:ext xmlns:c16="http://schemas.microsoft.com/office/drawing/2014/chart" uri="{C3380CC4-5D6E-409C-BE32-E72D297353CC}">
              <c16:uniqueId val="{00000006-04F8-4784-9C9C-1B4549A6013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6.2500000000000003E-3"/>
          <c:y val="1.167270828890964E-2"/>
          <c:w val="0.9541666666666665"/>
          <c:h val="0.93580010441099692"/>
        </c:manualLayout>
      </c:layout>
      <c:pie3DChart>
        <c:varyColors val="1"/>
        <c:ser>
          <c:idx val="0"/>
          <c:order val="0"/>
          <c:tx>
            <c:strRef>
              <c:f>Sheet1!$B$1</c:f>
              <c:strCache>
                <c:ptCount val="1"/>
                <c:pt idx="0">
                  <c:v>Column1</c:v>
                </c:pt>
              </c:strCache>
            </c:strRef>
          </c:tx>
          <c:explosion val="17"/>
          <c:dPt>
            <c:idx val="0"/>
            <c:bubble3D val="0"/>
            <c:explosion val="4"/>
            <c:spPr>
              <a:solidFill>
                <a:srgbClr val="0095DA"/>
              </a:solidFill>
            </c:spPr>
            <c:extLst xmlns:c16r2="http://schemas.microsoft.com/office/drawing/2015/06/chart">
              <c:ext xmlns:c16="http://schemas.microsoft.com/office/drawing/2014/chart" uri="{C3380CC4-5D6E-409C-BE32-E72D297353CC}">
                <c16:uniqueId val="{00000001-C3BB-48CF-B506-93FDCCBCED11}"/>
              </c:ext>
            </c:extLst>
          </c:dPt>
          <c:dPt>
            <c:idx val="1"/>
            <c:bubble3D val="0"/>
            <c:explosion val="6"/>
            <c:spPr>
              <a:solidFill>
                <a:schemeClr val="accent5">
                  <a:lumMod val="75000"/>
                </a:schemeClr>
              </a:solidFill>
            </c:spPr>
            <c:extLst xmlns:c16r2="http://schemas.microsoft.com/office/drawing/2015/06/chart">
              <c:ext xmlns:c16="http://schemas.microsoft.com/office/drawing/2014/chart" uri="{C3380CC4-5D6E-409C-BE32-E72D297353CC}">
                <c16:uniqueId val="{00000003-C3BB-48CF-B506-93FDCCBCED11}"/>
              </c:ext>
            </c:extLst>
          </c:dPt>
          <c:dPt>
            <c:idx val="2"/>
            <c:bubble3D val="0"/>
            <c:explosion val="5"/>
            <c:spPr>
              <a:solidFill>
                <a:srgbClr val="7AC143"/>
              </a:solidFill>
            </c:spPr>
            <c:extLst xmlns:c16r2="http://schemas.microsoft.com/office/drawing/2015/06/chart">
              <c:ext xmlns:c16="http://schemas.microsoft.com/office/drawing/2014/chart" uri="{C3380CC4-5D6E-409C-BE32-E72D297353CC}">
                <c16:uniqueId val="{00000005-C3BB-48CF-B506-93FDCCBCED11}"/>
              </c:ext>
            </c:extLst>
          </c:dPt>
          <c:cat>
            <c:strRef>
              <c:f>Sheet1!$A$2:$A$4</c:f>
              <c:strCache>
                <c:ptCount val="3"/>
                <c:pt idx="0">
                  <c:v>Non-Tax Revenue</c:v>
                </c:pt>
                <c:pt idx="1">
                  <c:v>Water &amp; Wastewater Rates</c:v>
                </c:pt>
                <c:pt idx="2">
                  <c:v>Property Taxes</c:v>
                </c:pt>
              </c:strCache>
            </c:strRef>
          </c:cat>
          <c:val>
            <c:numRef>
              <c:f>Sheet1!$B$2:$B$4</c:f>
              <c:numCache>
                <c:formatCode>General</c:formatCode>
                <c:ptCount val="3"/>
                <c:pt idx="0">
                  <c:v>40.4</c:v>
                </c:pt>
                <c:pt idx="1">
                  <c:v>24.2</c:v>
                </c:pt>
                <c:pt idx="2">
                  <c:v>35.4</c:v>
                </c:pt>
              </c:numCache>
            </c:numRef>
          </c:val>
          <c:extLst xmlns:c16r2="http://schemas.microsoft.com/office/drawing/2015/06/chart">
            <c:ext xmlns:c16="http://schemas.microsoft.com/office/drawing/2014/chart" uri="{C3380CC4-5D6E-409C-BE32-E72D297353CC}">
              <c16:uniqueId val="{00000006-C3BB-48CF-B506-93FDCCBCED11}"/>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1.2500000000000001E-2"/>
          <c:y val="2.9181770722274101E-2"/>
          <c:w val="0.95416666666666672"/>
          <c:h val="0.93580010441099692"/>
        </c:manualLayout>
      </c:layout>
      <c:pie3DChart>
        <c:varyColors val="1"/>
        <c:ser>
          <c:idx val="0"/>
          <c:order val="0"/>
          <c:tx>
            <c:strRef>
              <c:f>Sheet1!$B$1</c:f>
              <c:strCache>
                <c:ptCount val="1"/>
                <c:pt idx="0">
                  <c:v>Column1</c:v>
                </c:pt>
              </c:strCache>
            </c:strRef>
          </c:tx>
          <c:explosion val="13"/>
          <c:dPt>
            <c:idx val="0"/>
            <c:bubble3D val="0"/>
            <c:explosion val="3"/>
            <c:spPr>
              <a:solidFill>
                <a:srgbClr val="0095DA"/>
              </a:solidFill>
            </c:spPr>
            <c:extLst xmlns:c16r2="http://schemas.microsoft.com/office/drawing/2015/06/chart">
              <c:ext xmlns:c16="http://schemas.microsoft.com/office/drawing/2014/chart" uri="{C3380CC4-5D6E-409C-BE32-E72D297353CC}">
                <c16:uniqueId val="{00000001-7C4C-4FC6-AD7A-F5AD09BA2F8B}"/>
              </c:ext>
            </c:extLst>
          </c:dPt>
          <c:dPt>
            <c:idx val="1"/>
            <c:bubble3D val="0"/>
            <c:explosion val="7"/>
            <c:spPr>
              <a:solidFill>
                <a:schemeClr val="accent5">
                  <a:lumMod val="75000"/>
                </a:schemeClr>
              </a:solidFill>
            </c:spPr>
            <c:extLst xmlns:c16r2="http://schemas.microsoft.com/office/drawing/2015/06/chart">
              <c:ext xmlns:c16="http://schemas.microsoft.com/office/drawing/2014/chart" uri="{C3380CC4-5D6E-409C-BE32-E72D297353CC}">
                <c16:uniqueId val="{00000003-7C4C-4FC6-AD7A-F5AD09BA2F8B}"/>
              </c:ext>
            </c:extLst>
          </c:dPt>
          <c:dPt>
            <c:idx val="2"/>
            <c:bubble3D val="0"/>
            <c:explosion val="9"/>
            <c:spPr>
              <a:solidFill>
                <a:srgbClr val="7AC143"/>
              </a:solidFill>
            </c:spPr>
            <c:extLst xmlns:c16r2="http://schemas.microsoft.com/office/drawing/2015/06/chart">
              <c:ext xmlns:c16="http://schemas.microsoft.com/office/drawing/2014/chart" uri="{C3380CC4-5D6E-409C-BE32-E72D297353CC}">
                <c16:uniqueId val="{00000005-7C4C-4FC6-AD7A-F5AD09BA2F8B}"/>
              </c:ext>
            </c:extLst>
          </c:dPt>
          <c:dPt>
            <c:idx val="3"/>
            <c:bubble3D val="0"/>
            <c:explosion val="5"/>
            <c:spPr>
              <a:solidFill>
                <a:srgbClr val="8ED8F8"/>
              </a:solidFill>
            </c:spPr>
            <c:extLst xmlns:c16r2="http://schemas.microsoft.com/office/drawing/2015/06/chart">
              <c:ext xmlns:c16="http://schemas.microsoft.com/office/drawing/2014/chart" uri="{C3380CC4-5D6E-409C-BE32-E72D297353CC}">
                <c16:uniqueId val="{00000007-7C4C-4FC6-AD7A-F5AD09BA2F8B}"/>
              </c:ext>
            </c:extLst>
          </c:dPt>
          <c:dPt>
            <c:idx val="4"/>
            <c:bubble3D val="0"/>
            <c:explosion val="7"/>
            <c:extLst xmlns:c16r2="http://schemas.microsoft.com/office/drawing/2015/06/chart">
              <c:ext xmlns:c16="http://schemas.microsoft.com/office/drawing/2014/chart" uri="{C3380CC4-5D6E-409C-BE32-E72D297353CC}">
                <c16:uniqueId val="{00000008-7C4C-4FC6-AD7A-F5AD09BA2F8B}"/>
              </c:ext>
            </c:extLst>
          </c:dPt>
          <c:cat>
            <c:strRef>
              <c:f>Sheet1!$A$2:$A$6</c:f>
              <c:strCache>
                <c:ptCount val="5"/>
                <c:pt idx="0">
                  <c:v>pw</c:v>
                </c:pt>
                <c:pt idx="1">
                  <c:v>gen gov</c:v>
                </c:pt>
                <c:pt idx="2">
                  <c:v>ppp</c:v>
                </c:pt>
                <c:pt idx="3">
                  <c:v>planning</c:v>
                </c:pt>
                <c:pt idx="4">
                  <c:v>parks</c:v>
                </c:pt>
              </c:strCache>
            </c:strRef>
          </c:cat>
          <c:val>
            <c:numRef>
              <c:f>Sheet1!$B$2:$B$6</c:f>
              <c:numCache>
                <c:formatCode>General</c:formatCode>
                <c:ptCount val="5"/>
                <c:pt idx="0">
                  <c:v>46</c:v>
                </c:pt>
                <c:pt idx="1">
                  <c:v>13</c:v>
                </c:pt>
                <c:pt idx="2">
                  <c:v>21</c:v>
                </c:pt>
                <c:pt idx="3">
                  <c:v>2</c:v>
                </c:pt>
                <c:pt idx="4">
                  <c:v>18</c:v>
                </c:pt>
              </c:numCache>
            </c:numRef>
          </c:val>
          <c:extLst xmlns:c16r2="http://schemas.microsoft.com/office/drawing/2015/06/chart">
            <c:ext xmlns:c16="http://schemas.microsoft.com/office/drawing/2014/chart" uri="{C3380CC4-5D6E-409C-BE32-E72D297353CC}">
              <c16:uniqueId val="{00000009-7C4C-4FC6-AD7A-F5AD09BA2F8B}"/>
            </c:ext>
          </c:extLst>
        </c:ser>
        <c:ser>
          <c:idx val="1"/>
          <c:order val="1"/>
          <c:tx>
            <c:strRef>
              <c:f>Sheet1!$C$1</c:f>
              <c:strCache>
                <c:ptCount val="1"/>
                <c:pt idx="0">
                  <c:v>Column2</c:v>
                </c:pt>
              </c:strCache>
            </c:strRef>
          </c:tx>
          <c:cat>
            <c:strRef>
              <c:f>Sheet1!$A$2:$A$6</c:f>
              <c:strCache>
                <c:ptCount val="5"/>
                <c:pt idx="0">
                  <c:v>pw</c:v>
                </c:pt>
                <c:pt idx="1">
                  <c:v>gen gov</c:v>
                </c:pt>
                <c:pt idx="2">
                  <c:v>ppp</c:v>
                </c:pt>
                <c:pt idx="3">
                  <c:v>planning</c:v>
                </c:pt>
                <c:pt idx="4">
                  <c:v>parks</c:v>
                </c:pt>
              </c:strCache>
            </c:strRef>
          </c:cat>
          <c:val>
            <c:numRef>
              <c:f>Sheet1!$C$2:$C$6</c:f>
              <c:numCache>
                <c:formatCode>General</c:formatCode>
                <c:ptCount val="5"/>
                <c:pt idx="0">
                  <c:v>50</c:v>
                </c:pt>
                <c:pt idx="1">
                  <c:v>13</c:v>
                </c:pt>
                <c:pt idx="2">
                  <c:v>13</c:v>
                </c:pt>
                <c:pt idx="3">
                  <c:v>2</c:v>
                </c:pt>
                <c:pt idx="4">
                  <c:v>22</c:v>
                </c:pt>
              </c:numCache>
            </c:numRef>
          </c:val>
          <c:extLst xmlns:c16r2="http://schemas.microsoft.com/office/drawing/2015/06/chart">
            <c:ext xmlns:c16="http://schemas.microsoft.com/office/drawing/2014/chart" uri="{C3380CC4-5D6E-409C-BE32-E72D297353CC}">
              <c16:uniqueId val="{0000000A-7C4C-4FC6-AD7A-F5AD09BA2F8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0.07707</cdr:x>
      <cdr:y>0.33092</cdr:y>
    </cdr:from>
    <cdr:to>
      <cdr:x>0.21882</cdr:x>
      <cdr:y>0.33092</cdr:y>
    </cdr:to>
    <cdr:cxnSp macro="">
      <cdr:nvCxnSpPr>
        <cdr:cNvPr id="11" name="Straight Arrow Connector 10">
          <a:extLst xmlns:a="http://schemas.openxmlformats.org/drawingml/2006/main">
            <a:ext uri="{FF2B5EF4-FFF2-40B4-BE49-F238E27FC236}">
              <a16:creationId xmlns:a16="http://schemas.microsoft.com/office/drawing/2014/main" xmlns="" id="{D41885D5-E6B3-4BE0-92D8-5A5DA31A7F6B}"/>
            </a:ext>
          </a:extLst>
        </cdr:cNvPr>
        <cdr:cNvCxnSpPr/>
      </cdr:nvCxnSpPr>
      <cdr:spPr>
        <a:xfrm xmlns:a="http://schemas.openxmlformats.org/drawingml/2006/main" flipH="1">
          <a:off x="469837" y="1440160"/>
          <a:ext cx="864096" cy="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2291" tIns="46145" rIns="92291" bIns="46145" rtlCol="0"/>
          <a:lstStyle>
            <a:lvl1pPr algn="l">
              <a:defRPr sz="1300"/>
            </a:lvl1pPr>
          </a:lstStyle>
          <a:p>
            <a:endParaRPr lang="en-CA" dirty="0"/>
          </a:p>
        </p:txBody>
      </p:sp>
      <p:sp>
        <p:nvSpPr>
          <p:cNvPr id="3" name="Date Placeholder 2"/>
          <p:cNvSpPr>
            <a:spLocks noGrp="1"/>
          </p:cNvSpPr>
          <p:nvPr>
            <p:ph type="dt" sz="quarter" idx="1"/>
          </p:nvPr>
        </p:nvSpPr>
        <p:spPr>
          <a:xfrm>
            <a:off x="3970938" y="0"/>
            <a:ext cx="3037840" cy="462120"/>
          </a:xfrm>
          <a:prstGeom prst="rect">
            <a:avLst/>
          </a:prstGeom>
        </p:spPr>
        <p:txBody>
          <a:bodyPr vert="horz" lIns="92291" tIns="46145" rIns="92291" bIns="46145" rtlCol="0"/>
          <a:lstStyle>
            <a:lvl1pPr algn="r">
              <a:defRPr sz="1300"/>
            </a:lvl1pPr>
          </a:lstStyle>
          <a:p>
            <a:fld id="{54BF07E4-837B-428A-80D7-D25F4098263C}" type="datetimeFigureOut">
              <a:rPr lang="en-CA" smtClean="0"/>
              <a:pPr/>
              <a:t>15/12/2020</a:t>
            </a:fld>
            <a:endParaRPr lang="en-CA" dirty="0"/>
          </a:p>
        </p:txBody>
      </p:sp>
      <p:sp>
        <p:nvSpPr>
          <p:cNvPr id="4" name="Footer Placeholder 3"/>
          <p:cNvSpPr>
            <a:spLocks noGrp="1"/>
          </p:cNvSpPr>
          <p:nvPr>
            <p:ph type="ftr" sz="quarter" idx="2"/>
          </p:nvPr>
        </p:nvSpPr>
        <p:spPr>
          <a:xfrm>
            <a:off x="0" y="8772378"/>
            <a:ext cx="3037840" cy="462120"/>
          </a:xfrm>
          <a:prstGeom prst="rect">
            <a:avLst/>
          </a:prstGeom>
        </p:spPr>
        <p:txBody>
          <a:bodyPr vert="horz" lIns="92291" tIns="46145" rIns="92291" bIns="46145" rtlCol="0" anchor="b"/>
          <a:lstStyle>
            <a:lvl1pPr algn="l">
              <a:defRPr sz="1300"/>
            </a:lvl1pPr>
          </a:lstStyle>
          <a:p>
            <a:endParaRPr lang="en-CA" dirty="0"/>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2291" tIns="46145" rIns="92291" bIns="46145" rtlCol="0" anchor="b"/>
          <a:lstStyle>
            <a:lvl1pPr algn="r">
              <a:defRPr sz="1300"/>
            </a:lvl1pPr>
          </a:lstStyle>
          <a:p>
            <a:fld id="{2946446D-2F0F-42B9-8A49-9FEC866D5C4C}" type="slidenum">
              <a:rPr lang="en-CA" smtClean="0"/>
              <a:pPr/>
              <a:t>‹#›</a:t>
            </a:fld>
            <a:endParaRPr lang="en-CA" dirty="0"/>
          </a:p>
        </p:txBody>
      </p:sp>
    </p:spTree>
    <p:extLst>
      <p:ext uri="{BB962C8B-B14F-4D97-AF65-F5344CB8AC3E}">
        <p14:creationId xmlns:p14="http://schemas.microsoft.com/office/powerpoint/2010/main" val="2481351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45" cy="461193"/>
          </a:xfrm>
          <a:prstGeom prst="rect">
            <a:avLst/>
          </a:prstGeom>
        </p:spPr>
        <p:txBody>
          <a:bodyPr vert="horz" lIns="88139" tIns="44070" rIns="88139" bIns="44070" rtlCol="0"/>
          <a:lstStyle>
            <a:lvl1pPr algn="l">
              <a:defRPr sz="1200"/>
            </a:lvl1pPr>
          </a:lstStyle>
          <a:p>
            <a:endParaRPr lang="en-CA" dirty="0"/>
          </a:p>
        </p:txBody>
      </p:sp>
      <p:sp>
        <p:nvSpPr>
          <p:cNvPr id="3" name="Date Placeholder 2"/>
          <p:cNvSpPr>
            <a:spLocks noGrp="1"/>
          </p:cNvSpPr>
          <p:nvPr>
            <p:ph type="dt" idx="1"/>
          </p:nvPr>
        </p:nvSpPr>
        <p:spPr>
          <a:xfrm>
            <a:off x="3970734" y="7"/>
            <a:ext cx="3038145" cy="461193"/>
          </a:xfrm>
          <a:prstGeom prst="rect">
            <a:avLst/>
          </a:prstGeom>
        </p:spPr>
        <p:txBody>
          <a:bodyPr vert="horz" lIns="88139" tIns="44070" rIns="88139" bIns="44070" rtlCol="0"/>
          <a:lstStyle>
            <a:lvl1pPr algn="r">
              <a:defRPr sz="1200"/>
            </a:lvl1pPr>
          </a:lstStyle>
          <a:p>
            <a:fld id="{4A091A03-FA6A-47F1-BB8C-4EC58E9B2F81}" type="datetimeFigureOut">
              <a:rPr lang="en-CA" smtClean="0"/>
              <a:pPr/>
              <a:t>15/12/2020</a:t>
            </a:fld>
            <a:endParaRPr lang="en-CA" dirty="0"/>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8139" tIns="44070" rIns="88139" bIns="44070" rtlCol="0" anchor="ctr"/>
          <a:lstStyle/>
          <a:p>
            <a:endParaRPr lang="en-CA" dirty="0"/>
          </a:p>
        </p:txBody>
      </p:sp>
      <p:sp>
        <p:nvSpPr>
          <p:cNvPr id="5" name="Notes Placeholder 4"/>
          <p:cNvSpPr>
            <a:spLocks noGrp="1"/>
          </p:cNvSpPr>
          <p:nvPr>
            <p:ph type="body" sz="quarter" idx="3"/>
          </p:nvPr>
        </p:nvSpPr>
        <p:spPr>
          <a:xfrm>
            <a:off x="701352" y="4387452"/>
            <a:ext cx="5607711" cy="415531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7" y="8773366"/>
            <a:ext cx="3038145" cy="461193"/>
          </a:xfrm>
          <a:prstGeom prst="rect">
            <a:avLst/>
          </a:prstGeom>
        </p:spPr>
        <p:txBody>
          <a:bodyPr vert="horz" lIns="88139" tIns="44070" rIns="88139" bIns="4407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734" y="8773366"/>
            <a:ext cx="3038145" cy="461193"/>
          </a:xfrm>
          <a:prstGeom prst="rect">
            <a:avLst/>
          </a:prstGeom>
        </p:spPr>
        <p:txBody>
          <a:bodyPr vert="horz" lIns="88139" tIns="44070" rIns="88139" bIns="44070" rtlCol="0" anchor="b"/>
          <a:lstStyle>
            <a:lvl1pPr algn="r">
              <a:defRPr sz="1200"/>
            </a:lvl1pPr>
          </a:lstStyle>
          <a:p>
            <a:fld id="{7E8585AB-9C8F-43F6-8298-EEFC601253CE}" type="slidenum">
              <a:rPr lang="en-CA" smtClean="0"/>
              <a:pPr/>
              <a:t>‹#›</a:t>
            </a:fld>
            <a:endParaRPr lang="en-CA" dirty="0"/>
          </a:p>
        </p:txBody>
      </p:sp>
    </p:spTree>
    <p:extLst>
      <p:ext uri="{BB962C8B-B14F-4D97-AF65-F5344CB8AC3E}">
        <p14:creationId xmlns:p14="http://schemas.microsoft.com/office/powerpoint/2010/main" val="167271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8585AB-9C8F-43F6-8298-EEFC601253CE}" type="slidenum">
              <a:rPr lang="en-CA" smtClean="0"/>
              <a:pPr/>
              <a:t>3</a:t>
            </a:fld>
            <a:endParaRPr lang="en-CA" dirty="0"/>
          </a:p>
        </p:txBody>
      </p:sp>
    </p:spTree>
    <p:extLst>
      <p:ext uri="{BB962C8B-B14F-4D97-AF65-F5344CB8AC3E}">
        <p14:creationId xmlns:p14="http://schemas.microsoft.com/office/powerpoint/2010/main" val="37236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585AB-9C8F-43F6-8298-EEFC601253CE}" type="slidenum">
              <a:rPr lang="en-CA" smtClean="0"/>
              <a:pPr/>
              <a:t>4</a:t>
            </a:fld>
            <a:endParaRPr lang="en-CA" dirty="0"/>
          </a:p>
        </p:txBody>
      </p:sp>
    </p:spTree>
    <p:extLst>
      <p:ext uri="{BB962C8B-B14F-4D97-AF65-F5344CB8AC3E}">
        <p14:creationId xmlns:p14="http://schemas.microsoft.com/office/powerpoint/2010/main" val="224363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Breakdown</a:t>
            </a:r>
            <a:r>
              <a:rPr lang="en-US" baseline="0" dirty="0"/>
              <a:t> essentially unchanged from last year. </a:t>
            </a:r>
            <a:endParaRPr lang="en-US" dirty="0"/>
          </a:p>
        </p:txBody>
      </p:sp>
      <p:sp>
        <p:nvSpPr>
          <p:cNvPr id="4" name="Slide Number Placeholder 3"/>
          <p:cNvSpPr>
            <a:spLocks noGrp="1"/>
          </p:cNvSpPr>
          <p:nvPr>
            <p:ph type="sldNum" sz="quarter" idx="10"/>
          </p:nvPr>
        </p:nvSpPr>
        <p:spPr/>
        <p:txBody>
          <a:bodyPr/>
          <a:lstStyle/>
          <a:p>
            <a:fld id="{7E8585AB-9C8F-43F6-8298-EEFC601253CE}" type="slidenum">
              <a:rPr lang="en-CA" smtClean="0"/>
              <a:pPr/>
              <a:t>15</a:t>
            </a:fld>
            <a:endParaRPr lang="en-CA" dirty="0"/>
          </a:p>
        </p:txBody>
      </p:sp>
    </p:spTree>
    <p:extLst>
      <p:ext uri="{BB962C8B-B14F-4D97-AF65-F5344CB8AC3E}">
        <p14:creationId xmlns:p14="http://schemas.microsoft.com/office/powerpoint/2010/main" val="347937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585AB-9C8F-43F6-8298-EEFC601253CE}" type="slidenum">
              <a:rPr lang="en-CA" smtClean="0"/>
              <a:pPr/>
              <a:t>36</a:t>
            </a:fld>
            <a:endParaRPr lang="en-CA" dirty="0"/>
          </a:p>
        </p:txBody>
      </p:sp>
    </p:spTree>
    <p:extLst>
      <p:ext uri="{BB962C8B-B14F-4D97-AF65-F5344CB8AC3E}">
        <p14:creationId xmlns:p14="http://schemas.microsoft.com/office/powerpoint/2010/main" val="125024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00F34B74-25DB-4657-9B69-97FBBDB35FC0}" type="datetime1">
              <a:rPr lang="en-CA" smtClean="0"/>
              <a:pPr>
                <a:defRPr/>
              </a:pPr>
              <a:t>15/12/2020</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E8A8A5BE-EFA2-48D1-8B7B-BDEBD7DFEF1B}"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72900B9E-19A6-4C79-BAE3-52C6D5BEAB7E}" type="datetime1">
              <a:rPr lang="en-CA" smtClean="0"/>
              <a:pPr>
                <a:defRPr/>
              </a:pPr>
              <a:t>15/12/2020</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FC28615F-14A6-4DD5-8083-7EB6261668F8}"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E634FB1-20FC-4D6C-AD89-844AAFEF4867}" type="datetime1">
              <a:rPr lang="en-CA" smtClean="0"/>
              <a:pPr>
                <a:defRPr/>
              </a:pPr>
              <a:t>15/12/2020</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6699FCE-BE10-4C79-B9A1-36269DCC1C13}" type="slidenum">
              <a:rPr lang="en-CA"/>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008FD416-6997-4415-8D78-DE3B4087DD69}" type="datetime1">
              <a:rPr lang="en-CA" smtClean="0"/>
              <a:pPr>
                <a:defRPr/>
              </a:pPr>
              <a:t>15/12/2020</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B58DBE9-8EE9-4EB4-9A75-537CF3667825}"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D328A79-170F-4A0C-A9D3-F241AD143AD2}" type="datetime1">
              <a:rPr lang="en-CA" smtClean="0"/>
              <a:pPr>
                <a:defRPr/>
              </a:pPr>
              <a:t>15/12/2020</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E64D4CF5-0DC4-4111-989C-0369C273F339}"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20308203-E225-45B2-9A7D-B8112CC089D2}" type="datetime1">
              <a:rPr lang="en-CA" smtClean="0"/>
              <a:pPr>
                <a:defRPr/>
              </a:pPr>
              <a:t>15/12/2020</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3BF63ADC-941C-4B87-9407-D0F660C76A3F}"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2238A05D-839C-4E23-B193-32DFB11AD64D}" type="datetime1">
              <a:rPr lang="en-CA" smtClean="0"/>
              <a:pPr>
                <a:defRPr/>
              </a:pPr>
              <a:t>15/12/2020</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E132282E-3E7B-4B00-806A-080594AB7C4C}"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5B6DBED-A490-44CD-8749-BBD2A4466096}" type="datetime1">
              <a:rPr lang="en-CA" smtClean="0"/>
              <a:pPr>
                <a:defRPr/>
              </a:pPr>
              <a:t>15/12/2020</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8B60F477-9509-4137-A01D-13ACE52FA8C1}"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BBE2EF-9A10-4188-AA47-2E945B2B828B}" type="datetime1">
              <a:rPr lang="en-CA" smtClean="0"/>
              <a:pPr>
                <a:defRPr/>
              </a:pPr>
              <a:t>15/12/2020</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F397EB8A-27C0-4E63-98AA-8CBBACA9F656}"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DCB772-5FCB-4ABB-818E-A91059A70D3F}" type="datetime1">
              <a:rPr lang="en-CA" smtClean="0"/>
              <a:pPr>
                <a:defRPr/>
              </a:pPr>
              <a:t>15/12/2020</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41CE7B6-1143-4A51-815E-42F555349ECC}"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7D3FB2-48D3-4635-B12D-81FEBEA5958D}" type="datetime1">
              <a:rPr lang="en-CA" smtClean="0"/>
              <a:pPr>
                <a:defRPr/>
              </a:pPr>
              <a:t>15/12/2020</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C71AFB38-E95A-471C-BBB3-5B181D983FC2}"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5A4A04F-92C1-4C88-9F6A-AEFE0E454341}" type="datetime1">
              <a:rPr lang="en-CA" smtClean="0"/>
              <a:pPr>
                <a:defRPr/>
              </a:pPr>
              <a:t>15/12/2020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2FB76EA-4D5B-4C2C-BC16-A4BE7484FE16}"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492375"/>
            <a:ext cx="7772400" cy="1470025"/>
          </a:xfrm>
        </p:spPr>
        <p:txBody>
          <a:bodyPr rtlCol="0">
            <a:noAutofit/>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Guelph/Eramosa</a:t>
            </a:r>
            <a:br>
              <a:rPr lang="en-CA" sz="5400" b="1" dirty="0">
                <a:solidFill>
                  <a:srgbClr val="0095DA"/>
                </a:solidFill>
                <a:effectLst>
                  <a:outerShdw blurRad="50800" dist="50800" dir="5400000" algn="ctr" rotWithShape="0">
                    <a:schemeClr val="tx1"/>
                  </a:outerShdw>
                </a:effectLst>
              </a:rPr>
            </a:br>
            <a:r>
              <a:rPr lang="en-CA" sz="5400" b="1" dirty="0">
                <a:solidFill>
                  <a:srgbClr val="0095DA"/>
                </a:solidFill>
                <a:effectLst>
                  <a:outerShdw blurRad="50800" dist="50800" dir="5400000" algn="ctr" rotWithShape="0">
                    <a:schemeClr val="tx1"/>
                  </a:outerShdw>
                </a:effectLst>
              </a:rPr>
              <a:t>2021 Draft Budget Presentation</a:t>
            </a:r>
          </a:p>
        </p:txBody>
      </p:sp>
      <p:sp>
        <p:nvSpPr>
          <p:cNvPr id="3" name="Subtitle 2"/>
          <p:cNvSpPr>
            <a:spLocks noGrp="1"/>
          </p:cNvSpPr>
          <p:nvPr>
            <p:ph type="subTitle" idx="1"/>
          </p:nvPr>
        </p:nvSpPr>
        <p:spPr>
          <a:xfrm>
            <a:off x="1371600" y="4510080"/>
            <a:ext cx="6400800" cy="1417637"/>
          </a:xfrm>
        </p:spPr>
        <p:txBody>
          <a:bodyPr rtlCol="0">
            <a:normAutofit/>
          </a:bodyPr>
          <a:lstStyle/>
          <a:p>
            <a:pPr fontAlgn="auto">
              <a:spcAft>
                <a:spcPts val="0"/>
              </a:spcAft>
              <a:buFont typeface="Arial" pitchFamily="34" charset="0"/>
              <a:buNone/>
              <a:defRPr/>
            </a:pPr>
            <a:r>
              <a:rPr lang="en-CA" b="1" dirty="0">
                <a:solidFill>
                  <a:schemeClr val="tx1"/>
                </a:solidFill>
              </a:rPr>
              <a:t>Tuesday, </a:t>
            </a:r>
            <a:r>
              <a:rPr lang="en-CA" b="1" dirty="0" smtClean="0">
                <a:solidFill>
                  <a:schemeClr val="tx1"/>
                </a:solidFill>
              </a:rPr>
              <a:t>December 15, </a:t>
            </a:r>
            <a:r>
              <a:rPr lang="en-CA" b="1" dirty="0">
                <a:solidFill>
                  <a:schemeClr val="tx1"/>
                </a:solidFill>
              </a:rPr>
              <a:t>2020</a:t>
            </a:r>
          </a:p>
          <a:p>
            <a:pPr fontAlgn="auto">
              <a:spcAft>
                <a:spcPts val="0"/>
              </a:spcAft>
              <a:buFont typeface="Arial" pitchFamily="34" charset="0"/>
              <a:buNone/>
              <a:defRPr/>
            </a:pPr>
            <a:endParaRPr lang="en-CA" dirty="0"/>
          </a:p>
        </p:txBody>
      </p:sp>
      <p:sp>
        <p:nvSpPr>
          <p:cNvPr id="9" name="Wave 8"/>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13316" name="Picture 10" descr="GET Logo_approved (2).jpg"/>
          <p:cNvPicPr>
            <a:picLocks noChangeAspect="1"/>
          </p:cNvPicPr>
          <p:nvPr/>
        </p:nvPicPr>
        <p:blipFill>
          <a:blip r:embed="rId2" cstate="print"/>
          <a:srcRect/>
          <a:stretch>
            <a:fillRect/>
          </a:stretch>
        </p:blipFill>
        <p:spPr bwMode="auto">
          <a:xfrm>
            <a:off x="467544" y="548680"/>
            <a:ext cx="4772025" cy="1511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1</a:t>
            </a:fld>
            <a:endParaRPr lang="en-CA"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6104" y="280220"/>
            <a:ext cx="8892480" cy="1215008"/>
          </a:xfrm>
        </p:spPr>
        <p:txBody>
          <a:bodyPr rtlCol="0">
            <a:noAutofit/>
          </a:bodyPr>
          <a:lstStyle/>
          <a:p>
            <a:pPr fontAlgn="auto">
              <a:spcAft>
                <a:spcPts val="0"/>
              </a:spcAft>
              <a:defRPr/>
            </a:pPr>
            <a:r>
              <a:rPr lang="en-CA" sz="3600" b="1" dirty="0">
                <a:solidFill>
                  <a:srgbClr val="0095DA"/>
                </a:solidFill>
                <a:effectLst>
                  <a:outerShdw blurRad="50800" dist="50800" dir="5400000" algn="ctr" rotWithShape="0">
                    <a:schemeClr val="tx1"/>
                  </a:outerShdw>
                </a:effectLst>
              </a:rPr>
              <a:t>   </a:t>
            </a:r>
            <a:r>
              <a:rPr lang="en-CA" b="1" dirty="0">
                <a:solidFill>
                  <a:srgbClr val="0095DA"/>
                </a:solidFill>
                <a:effectLst>
                  <a:outerShdw blurRad="50800" dist="50800" dir="5400000" algn="ctr" rotWithShape="0">
                    <a:schemeClr val="tx1"/>
                  </a:outerShdw>
                </a:effectLst>
              </a:rPr>
              <a:t>Fiscal Environment </a:t>
            </a:r>
            <a:br>
              <a:rPr lang="en-CA" b="1" dirty="0">
                <a:solidFill>
                  <a:srgbClr val="0095DA"/>
                </a:solidFill>
                <a:effectLst>
                  <a:outerShdw blurRad="50800" dist="50800" dir="5400000" algn="ctr" rotWithShape="0">
                    <a:schemeClr val="tx1"/>
                  </a:outerShdw>
                </a:effectLst>
              </a:rPr>
            </a:br>
            <a:r>
              <a:rPr lang="en-CA" b="1" dirty="0">
                <a:solidFill>
                  <a:srgbClr val="0095DA"/>
                </a:solidFill>
                <a:effectLst>
                  <a:outerShdw blurRad="50800" dist="50800" dir="5400000" algn="ctr" rotWithShape="0">
                    <a:schemeClr val="tx1"/>
                  </a:outerShdw>
                </a:effectLst>
              </a:rPr>
              <a:t>– 2021 Budget Impact</a:t>
            </a:r>
            <a:endParaRPr lang="en-CA" sz="3600" b="1" dirty="0">
              <a:solidFill>
                <a:srgbClr val="0095DA"/>
              </a:solidFill>
              <a:effectLst>
                <a:outerShdw blurRad="50800" dist="50800" dir="5400000" algn="ctr" rotWithShape="0">
                  <a:schemeClr val="tx1"/>
                </a:outerShdw>
              </a:effectLst>
            </a:endParaRPr>
          </a:p>
        </p:txBody>
      </p:sp>
      <p:sp>
        <p:nvSpPr>
          <p:cNvPr id="5" name="Wave 4"/>
          <p:cNvSpPr/>
          <p:nvPr/>
        </p:nvSpPr>
        <p:spPr>
          <a:xfrm>
            <a:off x="0" y="5373216"/>
            <a:ext cx="9144000" cy="3345392"/>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7544" y="1484784"/>
            <a:ext cx="8229600" cy="5112568"/>
          </a:xfrm>
        </p:spPr>
        <p:txBody>
          <a:bodyPr rtlCol="0">
            <a:normAutofit/>
          </a:bodyPr>
          <a:lstStyle/>
          <a:p>
            <a:pPr algn="ctr" fontAlgn="auto">
              <a:spcAft>
                <a:spcPts val="0"/>
              </a:spcAft>
              <a:buNone/>
              <a:defRPr/>
            </a:pPr>
            <a:endParaRPr lang="en-CA" sz="2400" dirty="0"/>
          </a:p>
          <a:p>
            <a:pPr fontAlgn="auto">
              <a:spcAft>
                <a:spcPts val="0"/>
              </a:spcAft>
              <a:buFont typeface="Arial" pitchFamily="34" charset="0"/>
              <a:buChar char="•"/>
              <a:defRPr/>
            </a:pPr>
            <a:endParaRPr lang="en-CA" dirty="0"/>
          </a:p>
          <a:p>
            <a:pPr lvl="1" fontAlgn="auto">
              <a:spcAft>
                <a:spcPts val="0"/>
              </a:spcAft>
              <a:buFont typeface="Arial" pitchFamily="34" charset="0"/>
              <a:buChar char="•"/>
              <a:defRPr/>
            </a:pPr>
            <a:r>
              <a:rPr lang="en-CA" dirty="0"/>
              <a:t>Ontario Safe Restart Grant</a:t>
            </a:r>
          </a:p>
          <a:p>
            <a:pPr lvl="2" fontAlgn="auto">
              <a:spcAft>
                <a:spcPts val="0"/>
              </a:spcAft>
              <a:buFont typeface="Arial" pitchFamily="34" charset="0"/>
              <a:buChar char="•"/>
              <a:defRPr/>
            </a:pPr>
            <a:r>
              <a:rPr lang="en-CA" dirty="0"/>
              <a:t>Introduced in 2020</a:t>
            </a:r>
          </a:p>
          <a:p>
            <a:pPr marL="914400" lvl="2" indent="0" fontAlgn="auto">
              <a:spcAft>
                <a:spcPts val="0"/>
              </a:spcAft>
              <a:buNone/>
              <a:defRPr/>
            </a:pPr>
            <a:endParaRPr lang="en-CA" dirty="0"/>
          </a:p>
          <a:p>
            <a:pPr marL="0" indent="0" fontAlgn="auto">
              <a:spcAft>
                <a:spcPts val="0"/>
              </a:spcAft>
              <a:buNone/>
              <a:defRPr/>
            </a:pPr>
            <a:endParaRPr lang="en-CA" sz="2400" dirty="0"/>
          </a:p>
          <a:p>
            <a:pPr fontAlgn="auto">
              <a:spcAft>
                <a:spcPts val="0"/>
              </a:spcAft>
              <a:buNone/>
              <a:defRPr/>
            </a:pPr>
            <a:endParaRPr lang="en-CA" dirty="0"/>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10</a:t>
            </a:fld>
            <a:endParaRPr lang="en-CA" dirty="0">
              <a:solidFill>
                <a:schemeClr val="bg1"/>
              </a:solidFill>
            </a:endParaRPr>
          </a:p>
        </p:txBody>
      </p:sp>
    </p:spTree>
    <p:extLst>
      <p:ext uri="{BB962C8B-B14F-4D97-AF65-F5344CB8AC3E}">
        <p14:creationId xmlns:p14="http://schemas.microsoft.com/office/powerpoint/2010/main" val="8739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620688"/>
            <a:ext cx="8229600" cy="1143000"/>
          </a:xfrm>
        </p:spPr>
        <p:txBody>
          <a:bodyPr rtlCol="0">
            <a:normAutofit/>
          </a:bodyPr>
          <a:lstStyle/>
          <a:p>
            <a:pPr fontAlgn="auto">
              <a:spcAft>
                <a:spcPts val="0"/>
              </a:spcAft>
              <a:defRPr/>
            </a:pPr>
            <a:r>
              <a:rPr lang="en-CA" sz="3200" b="1" dirty="0">
                <a:solidFill>
                  <a:srgbClr val="0095DA"/>
                </a:solidFill>
                <a:effectLst>
                  <a:outerShdw blurRad="50800" dist="50800" dir="5400000" algn="ctr" rotWithShape="0">
                    <a:schemeClr val="tx1"/>
                  </a:outerShdw>
                </a:effectLst>
              </a:rPr>
              <a:t>   </a:t>
            </a:r>
            <a:r>
              <a:rPr lang="en-CA" sz="3600" b="1" dirty="0">
                <a:solidFill>
                  <a:srgbClr val="0095DA"/>
                </a:solidFill>
                <a:effectLst>
                  <a:outerShdw blurRad="50800" dist="50800" dir="5400000" algn="ctr" rotWithShape="0">
                    <a:schemeClr val="tx1"/>
                  </a:outerShdw>
                </a:effectLst>
              </a:rPr>
              <a:t>Other 2021 Operational Budget Impacts</a:t>
            </a:r>
          </a:p>
        </p:txBody>
      </p:sp>
      <p:sp>
        <p:nvSpPr>
          <p:cNvPr id="5" name="Wave 4"/>
          <p:cNvSpPr/>
          <p:nvPr/>
        </p:nvSpPr>
        <p:spPr>
          <a:xfrm>
            <a:off x="5855" y="5877272"/>
            <a:ext cx="9144000" cy="2952179"/>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endParaRPr>
          </a:p>
        </p:txBody>
      </p:sp>
      <p:sp>
        <p:nvSpPr>
          <p:cNvPr id="11" name="Content Placeholder 10"/>
          <p:cNvSpPr>
            <a:spLocks noGrp="1"/>
          </p:cNvSpPr>
          <p:nvPr>
            <p:ph idx="1"/>
          </p:nvPr>
        </p:nvSpPr>
        <p:spPr>
          <a:xfrm>
            <a:off x="467544" y="1484784"/>
            <a:ext cx="8157592" cy="5644951"/>
          </a:xfrm>
        </p:spPr>
        <p:txBody>
          <a:bodyPr rtlCol="0">
            <a:noAutofit/>
          </a:bodyPr>
          <a:lstStyle/>
          <a:p>
            <a:pPr fontAlgn="auto">
              <a:spcAft>
                <a:spcPts val="0"/>
              </a:spcAft>
              <a:buNone/>
              <a:defRPr/>
            </a:pPr>
            <a:r>
              <a:rPr lang="en-CA" sz="2800" dirty="0"/>
              <a:t>Long Term Borrowing and Debt Repayment</a:t>
            </a:r>
          </a:p>
          <a:p>
            <a:pPr fontAlgn="auto">
              <a:spcAft>
                <a:spcPts val="0"/>
              </a:spcAft>
              <a:buFont typeface="Arial" pitchFamily="34" charset="0"/>
              <a:buChar char="•"/>
              <a:defRPr/>
            </a:pPr>
            <a:r>
              <a:rPr lang="en-CA" sz="2400" dirty="0"/>
              <a:t>No new debt scheduled to be issued in 2021</a:t>
            </a:r>
          </a:p>
          <a:p>
            <a:pPr fontAlgn="auto">
              <a:spcAft>
                <a:spcPts val="0"/>
              </a:spcAft>
              <a:buFont typeface="Arial" pitchFamily="34" charset="0"/>
              <a:buChar char="•"/>
              <a:defRPr/>
            </a:pPr>
            <a:r>
              <a:rPr lang="en-CA" sz="2400" dirty="0"/>
              <a:t>Annual debt servicing costs will top out at $708,697</a:t>
            </a:r>
          </a:p>
          <a:p>
            <a:pPr lvl="1" fontAlgn="auto">
              <a:spcAft>
                <a:spcPts val="0"/>
              </a:spcAft>
              <a:buFont typeface="Arial" pitchFamily="34" charset="0"/>
              <a:buChar char="•"/>
              <a:defRPr/>
            </a:pPr>
            <a:r>
              <a:rPr lang="en-CA" sz="2400" dirty="0"/>
              <a:t>$468,321 tax supported</a:t>
            </a:r>
          </a:p>
          <a:p>
            <a:pPr lvl="1" fontAlgn="auto">
              <a:spcAft>
                <a:spcPts val="0"/>
              </a:spcAft>
              <a:buFont typeface="Arial" pitchFamily="34" charset="0"/>
              <a:buChar char="•"/>
              <a:defRPr/>
            </a:pPr>
            <a:r>
              <a:rPr lang="en-CA" sz="2400" dirty="0"/>
              <a:t>$240,376 user fees and development charge supported</a:t>
            </a:r>
            <a:endParaRPr lang="en-CA" sz="1800" dirty="0"/>
          </a:p>
          <a:p>
            <a:pPr fontAlgn="auto">
              <a:spcAft>
                <a:spcPts val="0"/>
              </a:spcAft>
              <a:defRPr/>
            </a:pPr>
            <a:r>
              <a:rPr lang="en-CA" sz="2400" dirty="0"/>
              <a:t>Principal and Interest Payments due over the next five years</a:t>
            </a:r>
            <a:r>
              <a:rPr lang="en-CA" sz="2200" dirty="0"/>
              <a:t>:</a:t>
            </a:r>
            <a:endParaRPr lang="en-CA" sz="1000" dirty="0"/>
          </a:p>
          <a:p>
            <a:pPr lvl="1" fontAlgn="auto">
              <a:spcAft>
                <a:spcPts val="0"/>
              </a:spcAft>
              <a:buFont typeface="Arial" panose="020B0604020202020204" pitchFamily="34" charset="0"/>
              <a:buChar char="•"/>
              <a:defRPr/>
            </a:pPr>
            <a:r>
              <a:rPr lang="en-CA" sz="2000" dirty="0"/>
              <a:t>2021	-	$ 708,697</a:t>
            </a:r>
          </a:p>
          <a:p>
            <a:pPr lvl="1" fontAlgn="auto">
              <a:spcAft>
                <a:spcPts val="0"/>
              </a:spcAft>
              <a:buFont typeface="Arial" panose="020B0604020202020204" pitchFamily="34" charset="0"/>
              <a:buChar char="•"/>
              <a:defRPr/>
            </a:pPr>
            <a:r>
              <a:rPr lang="en-CA" sz="2000" dirty="0"/>
              <a:t>2022	-	$ 697,636</a:t>
            </a:r>
          </a:p>
          <a:p>
            <a:pPr lvl="1" fontAlgn="auto">
              <a:spcAft>
                <a:spcPts val="0"/>
              </a:spcAft>
              <a:buFont typeface="Arial" panose="020B0604020202020204" pitchFamily="34" charset="0"/>
              <a:buChar char="•"/>
              <a:defRPr/>
            </a:pPr>
            <a:r>
              <a:rPr lang="en-CA" sz="2000" dirty="0"/>
              <a:t>2023	-	$ 378,409</a:t>
            </a:r>
          </a:p>
          <a:p>
            <a:pPr lvl="1" fontAlgn="auto">
              <a:spcAft>
                <a:spcPts val="0"/>
              </a:spcAft>
              <a:buFont typeface="Arial" panose="020B0604020202020204" pitchFamily="34" charset="0"/>
              <a:buChar char="•"/>
              <a:defRPr/>
            </a:pPr>
            <a:r>
              <a:rPr lang="en-CA" sz="2000" dirty="0"/>
              <a:t>2024	-	$ 376,993</a:t>
            </a:r>
          </a:p>
          <a:p>
            <a:pPr lvl="1" fontAlgn="auto">
              <a:spcAft>
                <a:spcPts val="0"/>
              </a:spcAft>
              <a:buFont typeface="Arial" panose="020B0604020202020204" pitchFamily="34" charset="0"/>
              <a:buChar char="•"/>
              <a:defRPr/>
            </a:pPr>
            <a:r>
              <a:rPr lang="en-CA" sz="2000" dirty="0"/>
              <a:t>2025	-	$ 377,149</a:t>
            </a:r>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prstClr val="white"/>
                </a:solidFill>
              </a:rPr>
              <a:pPr>
                <a:defRPr/>
              </a:pPr>
              <a:t>11</a:t>
            </a:fld>
            <a:endParaRPr lang="en-CA" dirty="0">
              <a:solidFill>
                <a:prstClr val="white"/>
              </a:solidFill>
            </a:endParaRPr>
          </a:p>
        </p:txBody>
      </p:sp>
    </p:spTree>
    <p:extLst>
      <p:ext uri="{BB962C8B-B14F-4D97-AF65-F5344CB8AC3E}">
        <p14:creationId xmlns:p14="http://schemas.microsoft.com/office/powerpoint/2010/main" val="20179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32772"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12</a:t>
            </a:fld>
            <a:endParaRPr lang="en-CA" dirty="0">
              <a:solidFill>
                <a:schemeClr val="bg1"/>
              </a:solidFill>
            </a:endParaRPr>
          </a:p>
        </p:txBody>
      </p:sp>
      <p:sp>
        <p:nvSpPr>
          <p:cNvPr id="10" name="Title 1"/>
          <p:cNvSpPr>
            <a:spLocks noGrp="1"/>
          </p:cNvSpPr>
          <p:nvPr>
            <p:ph type="title"/>
          </p:nvPr>
        </p:nvSpPr>
        <p:spPr>
          <a:xfrm>
            <a:off x="611560" y="0"/>
            <a:ext cx="8229600" cy="1143000"/>
          </a:xfrm>
        </p:spPr>
        <p:txBody>
          <a:bodyPr/>
          <a:lstStyle/>
          <a:p>
            <a:r>
              <a:rPr lang="en-CA" sz="4000" b="1" dirty="0">
                <a:solidFill>
                  <a:srgbClr val="0095DA"/>
                </a:solidFill>
                <a:effectLst>
                  <a:outerShdw blurRad="50800" dist="50800" dir="5400000" algn="ctr" rotWithShape="0">
                    <a:schemeClr val="tx1"/>
                  </a:outerShdw>
                </a:effectLst>
              </a:rPr>
              <a:t>2021 Total Spending</a:t>
            </a:r>
            <a:endParaRPr lang="en-US" sz="4000" b="1" dirty="0">
              <a:solidFill>
                <a:srgbClr val="0095DA"/>
              </a:solidFill>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611188" y="1714488"/>
            <a:ext cx="8208962" cy="4429156"/>
          </a:xfrm>
        </p:spPr>
        <p:txBody>
          <a:bodyPr/>
          <a:lstStyle/>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116602210"/>
              </p:ext>
            </p:extLst>
          </p:nvPr>
        </p:nvGraphicFramePr>
        <p:xfrm>
          <a:off x="539552" y="1046672"/>
          <a:ext cx="8352928" cy="5627348"/>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tblGrid>
              <a:tr h="438112">
                <a:tc>
                  <a:txBody>
                    <a:bodyPr/>
                    <a:lstStyle/>
                    <a:p>
                      <a:r>
                        <a:rPr lang="en-CA" sz="2400" dirty="0"/>
                        <a:t>Type</a:t>
                      </a:r>
                      <a:r>
                        <a:rPr lang="en-CA" sz="2400" baseline="0" dirty="0"/>
                        <a:t> of Spending </a:t>
                      </a:r>
                      <a:endParaRPr lang="en-CA" sz="2400" dirty="0"/>
                    </a:p>
                  </a:txBody>
                  <a:tcPr>
                    <a:solidFill>
                      <a:srgbClr val="0095DA"/>
                    </a:solidFill>
                  </a:tcPr>
                </a:tc>
                <a:tc>
                  <a:txBody>
                    <a:bodyPr/>
                    <a:lstStyle/>
                    <a:p>
                      <a:r>
                        <a:rPr lang="en-CA" sz="2400" dirty="0"/>
                        <a:t>Total Spending ($)</a:t>
                      </a:r>
                    </a:p>
                  </a:txBody>
                  <a:tcPr>
                    <a:solidFill>
                      <a:srgbClr val="0095DA"/>
                    </a:solidFill>
                  </a:tcPr>
                </a:tc>
                <a:extLst>
                  <a:ext uri="{0D108BD9-81ED-4DB2-BD59-A6C34878D82A}">
                    <a16:rowId xmlns:a16="http://schemas.microsoft.com/office/drawing/2014/main" xmlns="" val="10000"/>
                  </a:ext>
                </a:extLst>
              </a:tr>
              <a:tr h="700992">
                <a:tc>
                  <a:txBody>
                    <a:bodyPr/>
                    <a:lstStyle/>
                    <a:p>
                      <a:r>
                        <a:rPr lang="en-CA" sz="2400" b="1" dirty="0"/>
                        <a:t>Water</a:t>
                      </a:r>
                      <a:r>
                        <a:rPr lang="en-CA" sz="2400" b="1" baseline="0" dirty="0"/>
                        <a:t> and Wastewater </a:t>
                      </a:r>
                      <a:r>
                        <a:rPr lang="en-CA" sz="2400" b="1" dirty="0"/>
                        <a:t>Operating, Long Term Debt Repayment</a:t>
                      </a:r>
                      <a:r>
                        <a:rPr lang="en-CA" sz="2400" b="1" baseline="0" dirty="0"/>
                        <a:t> and Capital Expenditures </a:t>
                      </a:r>
                      <a:r>
                        <a:rPr lang="en-CA" sz="2400" b="0" baseline="0" dirty="0"/>
                        <a:t>not funded through taxation</a:t>
                      </a:r>
                      <a:endParaRPr lang="en-CA" sz="2400" b="0" dirty="0"/>
                    </a:p>
                  </a:txBody>
                  <a:tcPr/>
                </a:tc>
                <a:tc>
                  <a:txBody>
                    <a:bodyPr/>
                    <a:lstStyle/>
                    <a:p>
                      <a:r>
                        <a:rPr lang="en-CA" sz="2400" dirty="0"/>
                        <a:t>$4.2</a:t>
                      </a:r>
                      <a:r>
                        <a:rPr lang="en-CA" sz="2400" baseline="0" dirty="0"/>
                        <a:t> million</a:t>
                      </a:r>
                      <a:endParaRPr lang="en-CA" sz="2400" dirty="0"/>
                    </a:p>
                  </a:txBody>
                  <a:tcPr/>
                </a:tc>
                <a:extLst>
                  <a:ext uri="{0D108BD9-81ED-4DB2-BD59-A6C34878D82A}">
                    <a16:rowId xmlns:a16="http://schemas.microsoft.com/office/drawing/2014/main" xmlns="" val="10001"/>
                  </a:ext>
                </a:extLst>
              </a:tr>
              <a:tr h="1142807">
                <a:tc>
                  <a:txBody>
                    <a:bodyPr/>
                    <a:lstStyle/>
                    <a:p>
                      <a:r>
                        <a:rPr lang="en-CA" sz="2400" b="1" dirty="0"/>
                        <a:t>Operating Expenditures</a:t>
                      </a:r>
                    </a:p>
                    <a:p>
                      <a:r>
                        <a:rPr lang="en-CA" sz="2400" dirty="0"/>
                        <a:t>(annual</a:t>
                      </a:r>
                      <a:r>
                        <a:rPr lang="en-CA" sz="2400" baseline="0" dirty="0"/>
                        <a:t> spending to provide services and perform operations)</a:t>
                      </a:r>
                      <a:endParaRPr lang="en-CA" sz="2400" dirty="0"/>
                    </a:p>
                  </a:txBody>
                  <a:tcPr/>
                </a:tc>
                <a:tc>
                  <a:txBody>
                    <a:bodyPr/>
                    <a:lstStyle/>
                    <a:p>
                      <a:r>
                        <a:rPr lang="en-CA" sz="2400" dirty="0"/>
                        <a:t>$</a:t>
                      </a:r>
                      <a:r>
                        <a:rPr lang="en-CA" sz="2400" dirty="0" smtClean="0"/>
                        <a:t>8.3</a:t>
                      </a:r>
                      <a:r>
                        <a:rPr lang="en-CA" sz="2400" baseline="0" dirty="0" smtClean="0"/>
                        <a:t> </a:t>
                      </a:r>
                      <a:r>
                        <a:rPr lang="en-CA" sz="2400" baseline="0" dirty="0"/>
                        <a:t>million</a:t>
                      </a:r>
                      <a:endParaRPr lang="en-CA" sz="2400" dirty="0"/>
                    </a:p>
                  </a:txBody>
                  <a:tcPr/>
                </a:tc>
                <a:extLst>
                  <a:ext uri="{0D108BD9-81ED-4DB2-BD59-A6C34878D82A}">
                    <a16:rowId xmlns:a16="http://schemas.microsoft.com/office/drawing/2014/main" xmlns="" val="10002"/>
                  </a:ext>
                </a:extLst>
              </a:tr>
              <a:tr h="1142807">
                <a:tc>
                  <a:txBody>
                    <a:bodyPr/>
                    <a:lstStyle/>
                    <a:p>
                      <a:r>
                        <a:rPr lang="en-CA" sz="2400" b="1" dirty="0"/>
                        <a:t>Capital Expenditures</a:t>
                      </a:r>
                    </a:p>
                    <a:p>
                      <a:r>
                        <a:rPr lang="en-CA" sz="2400" dirty="0"/>
                        <a:t>(planned</a:t>
                      </a:r>
                      <a:r>
                        <a:rPr lang="en-CA" sz="2400" baseline="0" dirty="0"/>
                        <a:t> spending to acquire or maintain a capital asset)</a:t>
                      </a:r>
                      <a:endParaRPr lang="en-CA" sz="2400" dirty="0"/>
                    </a:p>
                  </a:txBody>
                  <a:tcPr/>
                </a:tc>
                <a:tc>
                  <a:txBody>
                    <a:bodyPr/>
                    <a:lstStyle/>
                    <a:p>
                      <a:r>
                        <a:rPr lang="en-CA" sz="2400" dirty="0"/>
                        <a:t>$3.1 million</a:t>
                      </a:r>
                    </a:p>
                  </a:txBody>
                  <a:tcPr/>
                </a:tc>
                <a:extLst>
                  <a:ext uri="{0D108BD9-81ED-4DB2-BD59-A6C34878D82A}">
                    <a16:rowId xmlns:a16="http://schemas.microsoft.com/office/drawing/2014/main" xmlns="" val="10003"/>
                  </a:ext>
                </a:extLst>
              </a:tr>
              <a:tr h="447200">
                <a:tc>
                  <a:txBody>
                    <a:bodyPr/>
                    <a:lstStyle/>
                    <a:p>
                      <a:r>
                        <a:rPr lang="en-CA" sz="2400" b="1" dirty="0"/>
                        <a:t>Transfers</a:t>
                      </a:r>
                      <a:r>
                        <a:rPr lang="en-CA" sz="2400" b="1" baseline="0" dirty="0"/>
                        <a:t> to Reserves</a:t>
                      </a:r>
                      <a:endParaRPr lang="en-CA" sz="2400" b="1" dirty="0"/>
                    </a:p>
                  </a:txBody>
                  <a:tcPr/>
                </a:tc>
                <a:tc>
                  <a:txBody>
                    <a:bodyPr/>
                    <a:lstStyle/>
                    <a:p>
                      <a:r>
                        <a:rPr lang="en-CA" sz="2400" b="0" dirty="0" smtClean="0"/>
                        <a:t>$2.2 </a:t>
                      </a:r>
                      <a:r>
                        <a:rPr lang="en-CA" sz="2400" b="0" dirty="0"/>
                        <a:t>million</a:t>
                      </a:r>
                    </a:p>
                  </a:txBody>
                  <a:tcPr/>
                </a:tc>
                <a:extLst>
                  <a:ext uri="{0D108BD9-81ED-4DB2-BD59-A6C34878D82A}">
                    <a16:rowId xmlns:a16="http://schemas.microsoft.com/office/drawing/2014/main" xmlns="" val="10004"/>
                  </a:ext>
                </a:extLst>
              </a:tr>
              <a:tr h="494056">
                <a:tc>
                  <a:txBody>
                    <a:bodyPr/>
                    <a:lstStyle/>
                    <a:p>
                      <a:r>
                        <a:rPr lang="en-CA" sz="2400" b="1" dirty="0"/>
                        <a:t>Long Term Debt</a:t>
                      </a:r>
                      <a:r>
                        <a:rPr lang="en-CA" sz="2400" b="1" baseline="0" dirty="0"/>
                        <a:t> Repayment </a:t>
                      </a:r>
                      <a:endParaRPr lang="en-CA" sz="2400" b="1" dirty="0"/>
                    </a:p>
                  </a:txBody>
                  <a:tcPr/>
                </a:tc>
                <a:tc>
                  <a:txBody>
                    <a:bodyPr/>
                    <a:lstStyle/>
                    <a:p>
                      <a:r>
                        <a:rPr lang="en-CA" sz="2400" b="0" dirty="0"/>
                        <a:t>$0.5 million</a:t>
                      </a:r>
                    </a:p>
                  </a:txBody>
                  <a:tcPr/>
                </a:tc>
                <a:extLst>
                  <a:ext uri="{0D108BD9-81ED-4DB2-BD59-A6C34878D82A}">
                    <a16:rowId xmlns:a16="http://schemas.microsoft.com/office/drawing/2014/main" xmlns="" val="10005"/>
                  </a:ext>
                </a:extLst>
              </a:tr>
              <a:tr h="652732">
                <a:tc>
                  <a:txBody>
                    <a:bodyPr/>
                    <a:lstStyle/>
                    <a:p>
                      <a:r>
                        <a:rPr lang="en-CA" sz="2400" b="1" dirty="0"/>
                        <a:t>TOTAL</a:t>
                      </a:r>
                    </a:p>
                  </a:txBody>
                  <a:tcPr/>
                </a:tc>
                <a:tc>
                  <a:txBody>
                    <a:bodyPr/>
                    <a:lstStyle/>
                    <a:p>
                      <a:r>
                        <a:rPr lang="en-CA" sz="2400" b="1" dirty="0"/>
                        <a:t>$</a:t>
                      </a:r>
                      <a:r>
                        <a:rPr lang="en-CA" sz="2400" b="1" dirty="0" smtClean="0"/>
                        <a:t>18.3 </a:t>
                      </a:r>
                      <a:r>
                        <a:rPr lang="en-CA" sz="2400" b="1" dirty="0"/>
                        <a:t>million</a:t>
                      </a:r>
                    </a:p>
                  </a:txBody>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32772"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13</a:t>
            </a:fld>
            <a:endParaRPr lang="en-CA" dirty="0">
              <a:solidFill>
                <a:schemeClr val="bg1"/>
              </a:solidFill>
            </a:endParaRPr>
          </a:p>
        </p:txBody>
      </p:sp>
      <p:sp>
        <p:nvSpPr>
          <p:cNvPr id="10" name="Title 1"/>
          <p:cNvSpPr>
            <a:spLocks noGrp="1"/>
          </p:cNvSpPr>
          <p:nvPr>
            <p:ph type="title"/>
          </p:nvPr>
        </p:nvSpPr>
        <p:spPr>
          <a:xfrm>
            <a:off x="611560" y="0"/>
            <a:ext cx="8229600" cy="1268760"/>
          </a:xfrm>
        </p:spPr>
        <p:txBody>
          <a:bodyPr/>
          <a:lstStyle/>
          <a:p>
            <a:r>
              <a:rPr lang="en-CA" sz="4000" b="1" dirty="0">
                <a:solidFill>
                  <a:srgbClr val="0095DA"/>
                </a:solidFill>
                <a:effectLst>
                  <a:outerShdw blurRad="50800" dist="50800" dir="5400000" algn="ctr" rotWithShape="0">
                    <a:schemeClr val="tx1"/>
                  </a:outerShdw>
                </a:effectLst>
              </a:rPr>
              <a:t>Sources of Revenue</a:t>
            </a:r>
            <a:endParaRPr lang="en-US" sz="4000" b="1" dirty="0">
              <a:solidFill>
                <a:srgbClr val="0095DA"/>
              </a:solidFill>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611188" y="1714488"/>
            <a:ext cx="8208962" cy="4429156"/>
          </a:xfrm>
        </p:spPr>
        <p:txBody>
          <a:bodyPr/>
          <a:lstStyle/>
          <a:p>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755601768"/>
              </p:ext>
            </p:extLst>
          </p:nvPr>
        </p:nvGraphicFramePr>
        <p:xfrm>
          <a:off x="611560" y="1124744"/>
          <a:ext cx="7992888" cy="4641951"/>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xmlns="" val="20000"/>
                    </a:ext>
                  </a:extLst>
                </a:gridCol>
                <a:gridCol w="3996444">
                  <a:extLst>
                    <a:ext uri="{9D8B030D-6E8A-4147-A177-3AD203B41FA5}">
                      <a16:colId xmlns:a16="http://schemas.microsoft.com/office/drawing/2014/main" xmlns="" val="20001"/>
                    </a:ext>
                  </a:extLst>
                </a:gridCol>
              </a:tblGrid>
              <a:tr h="487140">
                <a:tc>
                  <a:txBody>
                    <a:bodyPr/>
                    <a:lstStyle/>
                    <a:p>
                      <a:r>
                        <a:rPr lang="en-CA" sz="2400" dirty="0"/>
                        <a:t>Source of revenue</a:t>
                      </a:r>
                    </a:p>
                  </a:txBody>
                  <a:tcPr>
                    <a:solidFill>
                      <a:srgbClr val="0095DA"/>
                    </a:solidFill>
                  </a:tcPr>
                </a:tc>
                <a:tc>
                  <a:txBody>
                    <a:bodyPr/>
                    <a:lstStyle/>
                    <a:p>
                      <a:r>
                        <a:rPr lang="en-CA" sz="2400" dirty="0"/>
                        <a:t>Total </a:t>
                      </a:r>
                    </a:p>
                  </a:txBody>
                  <a:tcPr>
                    <a:solidFill>
                      <a:srgbClr val="0095DA"/>
                    </a:solidFill>
                  </a:tcPr>
                </a:tc>
                <a:extLst>
                  <a:ext uri="{0D108BD9-81ED-4DB2-BD59-A6C34878D82A}">
                    <a16:rowId xmlns:a16="http://schemas.microsoft.com/office/drawing/2014/main" xmlns="" val="10000"/>
                  </a:ext>
                </a:extLst>
              </a:tr>
              <a:tr h="867248">
                <a:tc>
                  <a:txBody>
                    <a:bodyPr/>
                    <a:lstStyle/>
                    <a:p>
                      <a:r>
                        <a:rPr lang="en-CA" sz="2400" baseline="0" dirty="0"/>
                        <a:t>Water and Wastewater        (user rates and development charges)</a:t>
                      </a:r>
                      <a:endParaRPr lang="en-CA" sz="2400" dirty="0"/>
                    </a:p>
                  </a:txBody>
                  <a:tcPr/>
                </a:tc>
                <a:tc>
                  <a:txBody>
                    <a:bodyPr/>
                    <a:lstStyle/>
                    <a:p>
                      <a:r>
                        <a:rPr lang="en-CA" sz="2400" dirty="0"/>
                        <a:t>$4.2</a:t>
                      </a:r>
                      <a:r>
                        <a:rPr lang="en-CA" sz="2400" baseline="0" dirty="0"/>
                        <a:t> million</a:t>
                      </a:r>
                      <a:endParaRPr lang="en-CA" sz="2400" dirty="0"/>
                    </a:p>
                  </a:txBody>
                  <a:tcPr/>
                </a:tc>
                <a:extLst>
                  <a:ext uri="{0D108BD9-81ED-4DB2-BD59-A6C34878D82A}">
                    <a16:rowId xmlns:a16="http://schemas.microsoft.com/office/drawing/2014/main" xmlns="" val="10001"/>
                  </a:ext>
                </a:extLst>
              </a:tr>
              <a:tr h="1638135">
                <a:tc>
                  <a:txBody>
                    <a:bodyPr/>
                    <a:lstStyle/>
                    <a:p>
                      <a:r>
                        <a:rPr lang="en-CA" sz="2400" dirty="0"/>
                        <a:t>Non tax revenue i.e. user fees, grants, financing, development charges &amp; reserves</a:t>
                      </a:r>
                    </a:p>
                  </a:txBody>
                  <a:tcPr/>
                </a:tc>
                <a:tc>
                  <a:txBody>
                    <a:bodyPr/>
                    <a:lstStyle/>
                    <a:p>
                      <a:r>
                        <a:rPr lang="en-CA" sz="2400" dirty="0"/>
                        <a:t>$</a:t>
                      </a:r>
                      <a:r>
                        <a:rPr lang="en-CA" sz="2400" dirty="0" smtClean="0"/>
                        <a:t>6.9</a:t>
                      </a:r>
                      <a:r>
                        <a:rPr lang="en-CA" sz="2400" baseline="0" dirty="0" smtClean="0"/>
                        <a:t> </a:t>
                      </a:r>
                      <a:r>
                        <a:rPr lang="en-CA" sz="2400" baseline="0" dirty="0"/>
                        <a:t>million</a:t>
                      </a:r>
                      <a:endParaRPr lang="en-CA" sz="2400" dirty="0"/>
                    </a:p>
                  </a:txBody>
                  <a:tcPr/>
                </a:tc>
                <a:extLst>
                  <a:ext uri="{0D108BD9-81ED-4DB2-BD59-A6C34878D82A}">
                    <a16:rowId xmlns:a16="http://schemas.microsoft.com/office/drawing/2014/main" xmlns="" val="10002"/>
                  </a:ext>
                </a:extLst>
              </a:tr>
              <a:tr h="840816">
                <a:tc>
                  <a:txBody>
                    <a:bodyPr/>
                    <a:lstStyle/>
                    <a:p>
                      <a:r>
                        <a:rPr lang="en-CA" sz="2400" dirty="0"/>
                        <a:t>Revenue</a:t>
                      </a:r>
                      <a:r>
                        <a:rPr lang="en-CA" sz="2400" baseline="0" dirty="0"/>
                        <a:t> from property taxes</a:t>
                      </a:r>
                      <a:endParaRPr lang="en-CA" sz="2400" dirty="0"/>
                    </a:p>
                  </a:txBody>
                  <a:tcPr/>
                </a:tc>
                <a:tc>
                  <a:txBody>
                    <a:bodyPr/>
                    <a:lstStyle/>
                    <a:p>
                      <a:r>
                        <a:rPr lang="en-CA" sz="2400" dirty="0"/>
                        <a:t>$</a:t>
                      </a:r>
                      <a:r>
                        <a:rPr lang="en-CA" sz="2400" dirty="0" smtClean="0"/>
                        <a:t>7.2</a:t>
                      </a:r>
                      <a:r>
                        <a:rPr lang="en-CA" sz="2400" baseline="0" dirty="0" smtClean="0"/>
                        <a:t> </a:t>
                      </a:r>
                      <a:r>
                        <a:rPr lang="en-CA" sz="2400" baseline="0" dirty="0"/>
                        <a:t>million</a:t>
                      </a:r>
                      <a:endParaRPr lang="en-CA" sz="2400" dirty="0"/>
                    </a:p>
                  </a:txBody>
                  <a:tcPr/>
                </a:tc>
                <a:extLst>
                  <a:ext uri="{0D108BD9-81ED-4DB2-BD59-A6C34878D82A}">
                    <a16:rowId xmlns:a16="http://schemas.microsoft.com/office/drawing/2014/main" xmlns="" val="10003"/>
                  </a:ext>
                </a:extLst>
              </a:tr>
              <a:tr h="487140">
                <a:tc>
                  <a:txBody>
                    <a:bodyPr/>
                    <a:lstStyle/>
                    <a:p>
                      <a:r>
                        <a:rPr lang="en-CA" sz="2400" b="1" dirty="0"/>
                        <a:t>TOTAL</a:t>
                      </a:r>
                    </a:p>
                  </a:txBody>
                  <a:tcPr/>
                </a:tc>
                <a:tc>
                  <a:txBody>
                    <a:bodyPr/>
                    <a:lstStyle/>
                    <a:p>
                      <a:r>
                        <a:rPr lang="en-CA" sz="2400" b="1" dirty="0"/>
                        <a:t>$</a:t>
                      </a:r>
                      <a:r>
                        <a:rPr lang="en-CA" sz="2400" b="1" dirty="0" smtClean="0"/>
                        <a:t>18.3</a:t>
                      </a:r>
                      <a:r>
                        <a:rPr lang="en-CA" sz="2400" b="1" baseline="0" dirty="0" smtClean="0"/>
                        <a:t> </a:t>
                      </a:r>
                      <a:r>
                        <a:rPr lang="en-CA" sz="2400" b="1" baseline="0" dirty="0"/>
                        <a:t>million</a:t>
                      </a:r>
                      <a:endParaRPr lang="en-CA" sz="2400" b="1" dirty="0"/>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8313" y="404813"/>
            <a:ext cx="8229600" cy="1143000"/>
          </a:xfrm>
        </p:spPr>
        <p:txBody>
          <a:bodyPr rtlCol="0">
            <a:normAutofit fontScale="90000"/>
          </a:bodyPr>
          <a:lstStyle/>
          <a:p>
            <a:pPr fontAlgn="auto">
              <a:spcAft>
                <a:spcPts val="0"/>
              </a:spcAft>
              <a:defRPr/>
            </a:pPr>
            <a:r>
              <a:rPr lang="en-CA" b="1" dirty="0">
                <a:solidFill>
                  <a:srgbClr val="0095DA"/>
                </a:solidFill>
                <a:effectLst>
                  <a:outerShdw blurRad="50800" dist="50800" dir="5400000" algn="ctr" rotWithShape="0">
                    <a:schemeClr val="tx1"/>
                  </a:outerShdw>
                </a:effectLst>
              </a:rPr>
              <a:t>How Will We Fund </a:t>
            </a:r>
            <a:br>
              <a:rPr lang="en-CA" b="1" dirty="0">
                <a:solidFill>
                  <a:srgbClr val="0095DA"/>
                </a:solidFill>
                <a:effectLst>
                  <a:outerShdw blurRad="50800" dist="50800" dir="5400000" algn="ctr" rotWithShape="0">
                    <a:schemeClr val="tx1"/>
                  </a:outerShdw>
                </a:effectLst>
              </a:rPr>
            </a:br>
            <a:r>
              <a:rPr lang="en-CA" b="1" dirty="0">
                <a:solidFill>
                  <a:srgbClr val="0095DA"/>
                </a:solidFill>
                <a:effectLst>
                  <a:outerShdw blurRad="50800" dist="50800" dir="5400000" algn="ctr" rotWithShape="0">
                    <a:schemeClr val="tx1"/>
                  </a:outerShdw>
                </a:effectLst>
              </a:rPr>
              <a:t>the 2021 Budget?</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graphicFrame>
        <p:nvGraphicFramePr>
          <p:cNvPr id="22" name="Content Placeholder 21"/>
          <p:cNvGraphicFramePr>
            <a:graphicFrameLocks noGrp="1"/>
          </p:cNvGraphicFramePr>
          <p:nvPr>
            <p:ph idx="1"/>
          </p:nvPr>
        </p:nvGraphicFramePr>
        <p:xfrm>
          <a:off x="395536" y="4293096"/>
          <a:ext cx="8229600" cy="4784725"/>
        </p:xfrm>
        <a:graphic>
          <a:graphicData uri="http://schemas.openxmlformats.org/drawingml/2006/chart">
            <c:chart xmlns:c="http://schemas.openxmlformats.org/drawingml/2006/chart" xmlns:r="http://schemas.openxmlformats.org/officeDocument/2006/relationships" r:id="rId2"/>
          </a:graphicData>
        </a:graphic>
      </p:graphicFrame>
      <p:pic>
        <p:nvPicPr>
          <p:cNvPr id="17418" name="Content Placeholder 6" descr="GET Logo_approved (2).jpg"/>
          <p:cNvPicPr>
            <a:picLocks noChangeAspect="1"/>
          </p:cNvPicPr>
          <p:nvPr/>
        </p:nvPicPr>
        <p:blipFill>
          <a:blip r:embed="rId3" cstate="print"/>
          <a:srcRect/>
          <a:stretch>
            <a:fillRect/>
          </a:stretch>
        </p:blipFill>
        <p:spPr bwMode="auto">
          <a:xfrm>
            <a:off x="179388" y="260350"/>
            <a:ext cx="1574800" cy="498475"/>
          </a:xfrm>
          <a:prstGeom prst="rect">
            <a:avLst/>
          </a:prstGeom>
          <a:noFill/>
          <a:ln w="9525">
            <a:noFill/>
            <a:miter lim="800000"/>
            <a:headEnd/>
            <a:tailEnd/>
          </a:ln>
        </p:spPr>
      </p:pic>
      <p:sp>
        <p:nvSpPr>
          <p:cNvPr id="15" name="Rectangle 14"/>
          <p:cNvSpPr/>
          <p:nvPr/>
        </p:nvSpPr>
        <p:spPr>
          <a:xfrm>
            <a:off x="320122" y="3606689"/>
            <a:ext cx="2421304" cy="2062103"/>
          </a:xfrm>
          <a:prstGeom prst="rect">
            <a:avLst/>
          </a:prstGeom>
          <a:noFill/>
        </p:spPr>
        <p:txBody>
          <a:bodyPr wrap="none">
            <a:spAutoFit/>
          </a:bodyPr>
          <a:lstStyle/>
          <a:p>
            <a:pPr algn="ctr" fontAlgn="auto">
              <a:spcBef>
                <a:spcPts val="0"/>
              </a:spcBef>
              <a:spcAft>
                <a:spcPts val="0"/>
              </a:spcAft>
              <a:defRPr/>
            </a:pPr>
            <a:r>
              <a:rPr lang="en-US" sz="3200" b="1" dirty="0">
                <a:ln w="12700">
                  <a:noFill/>
                  <a:prstDash val="solid"/>
                </a:ln>
                <a:effectLst>
                  <a:outerShdw blurRad="41275" dist="20320" dir="1800000" algn="tl" rotWithShape="0">
                    <a:srgbClr val="000000">
                      <a:alpha val="40000"/>
                    </a:srgbClr>
                  </a:outerShdw>
                </a:effectLst>
                <a:latin typeface="+mn-lt"/>
              </a:rPr>
              <a:t>Water &amp; </a:t>
            </a:r>
          </a:p>
          <a:p>
            <a:pPr algn="ctr" fontAlgn="auto">
              <a:spcBef>
                <a:spcPts val="0"/>
              </a:spcBef>
              <a:spcAft>
                <a:spcPts val="0"/>
              </a:spcAft>
              <a:defRPr/>
            </a:pPr>
            <a:r>
              <a:rPr lang="en-US" sz="3200" b="1" dirty="0">
                <a:ln w="12700">
                  <a:noFill/>
                  <a:prstDash val="solid"/>
                </a:ln>
                <a:effectLst>
                  <a:outerShdw blurRad="41275" dist="20320" dir="1800000" algn="tl" rotWithShape="0">
                    <a:srgbClr val="000000">
                      <a:alpha val="40000"/>
                    </a:srgbClr>
                  </a:outerShdw>
                </a:effectLst>
                <a:latin typeface="+mn-lt"/>
              </a:rPr>
              <a:t>Wastewater  </a:t>
            </a:r>
          </a:p>
          <a:p>
            <a:pPr algn="ctr" fontAlgn="auto">
              <a:spcBef>
                <a:spcPts val="0"/>
              </a:spcBef>
              <a:spcAft>
                <a:spcPts val="0"/>
              </a:spcAft>
              <a:defRPr/>
            </a:pPr>
            <a:r>
              <a:rPr lang="en-US" sz="3200" b="1" dirty="0">
                <a:ln w="12700">
                  <a:noFill/>
                  <a:prstDash val="solid"/>
                </a:ln>
                <a:effectLst>
                  <a:outerShdw blurRad="41275" dist="20320" dir="1800000" algn="tl" rotWithShape="0">
                    <a:srgbClr val="000000">
                      <a:alpha val="40000"/>
                    </a:srgbClr>
                  </a:outerShdw>
                </a:effectLst>
                <a:latin typeface="+mn-lt"/>
              </a:rPr>
              <a:t>Rates</a:t>
            </a:r>
          </a:p>
          <a:p>
            <a:pPr algn="ctr" fontAlgn="auto">
              <a:spcBef>
                <a:spcPts val="0"/>
              </a:spcBef>
              <a:spcAft>
                <a:spcPts val="0"/>
              </a:spcAft>
              <a:defRPr/>
            </a:pPr>
            <a:r>
              <a:rPr lang="en-US" sz="3200" b="1" dirty="0" smtClean="0">
                <a:ln w="12700">
                  <a:noFill/>
                  <a:prstDash val="solid"/>
                </a:ln>
                <a:effectLst>
                  <a:outerShdw blurRad="41275" dist="20320" dir="1800000" algn="tl" rotWithShape="0">
                    <a:srgbClr val="000000">
                      <a:alpha val="40000"/>
                    </a:srgbClr>
                  </a:outerShdw>
                </a:effectLst>
                <a:latin typeface="+mn-lt"/>
              </a:rPr>
              <a:t>22.8%</a:t>
            </a:r>
            <a:endParaRPr lang="en-US" sz="3200" b="1" dirty="0">
              <a:ln w="12700">
                <a:noFill/>
                <a:prstDash val="solid"/>
              </a:ln>
              <a:effectLst>
                <a:outerShdw blurRad="41275" dist="20320" dir="1800000" algn="tl" rotWithShape="0">
                  <a:srgbClr val="000000">
                    <a:alpha val="40000"/>
                  </a:srgbClr>
                </a:outerShdw>
              </a:effectLst>
              <a:latin typeface="+mn-lt"/>
            </a:endParaRPr>
          </a:p>
        </p:txBody>
      </p:sp>
      <p:sp>
        <p:nvSpPr>
          <p:cNvPr id="17" name="Rectangle 16"/>
          <p:cNvSpPr/>
          <p:nvPr/>
        </p:nvSpPr>
        <p:spPr>
          <a:xfrm>
            <a:off x="580121" y="1555689"/>
            <a:ext cx="2143141" cy="1569660"/>
          </a:xfrm>
          <a:prstGeom prst="rect">
            <a:avLst/>
          </a:prstGeom>
          <a:noFill/>
        </p:spPr>
        <p:txBody>
          <a:bodyPr wrap="square">
            <a:spAutoFit/>
          </a:bodyPr>
          <a:lstStyle/>
          <a:p>
            <a:pPr algn="ctr" fontAlgn="auto">
              <a:spcBef>
                <a:spcPts val="0"/>
              </a:spcBef>
              <a:spcAft>
                <a:spcPts val="0"/>
              </a:spcAft>
              <a:defRPr/>
            </a:pPr>
            <a:r>
              <a:rPr lang="en-US" sz="3200" b="1" dirty="0">
                <a:ln w="12700">
                  <a:noFill/>
                  <a:prstDash val="solid"/>
                </a:ln>
                <a:effectLst>
                  <a:outerShdw blurRad="41275" dist="20320" dir="1800000" algn="tl" rotWithShape="0">
                    <a:srgbClr val="000000">
                      <a:alpha val="40000"/>
                    </a:srgbClr>
                  </a:outerShdw>
                </a:effectLst>
                <a:latin typeface="+mn-lt"/>
              </a:rPr>
              <a:t>Property Taxes </a:t>
            </a:r>
            <a:r>
              <a:rPr lang="en-US" sz="3200" b="1" dirty="0" smtClean="0">
                <a:ln w="12700">
                  <a:noFill/>
                  <a:prstDash val="solid"/>
                </a:ln>
                <a:effectLst>
                  <a:outerShdw blurRad="41275" dist="20320" dir="1800000" algn="tl" rotWithShape="0">
                    <a:srgbClr val="000000">
                      <a:alpha val="40000"/>
                    </a:srgbClr>
                  </a:outerShdw>
                </a:effectLst>
                <a:latin typeface="+mn-lt"/>
              </a:rPr>
              <a:t>39.2%</a:t>
            </a:r>
            <a:endParaRPr lang="en-US" sz="3200" b="1" dirty="0">
              <a:ln w="12700">
                <a:noFill/>
                <a:prstDash val="solid"/>
              </a:ln>
              <a:effectLst>
                <a:outerShdw blurRad="41275" dist="20320" dir="1800000" algn="tl" rotWithShape="0">
                  <a:srgbClr val="000000">
                    <a:alpha val="40000"/>
                  </a:srgbClr>
                </a:outerShdw>
              </a:effectLst>
              <a:latin typeface="+mn-lt"/>
            </a:endParaRPr>
          </a:p>
        </p:txBody>
      </p:sp>
      <p:sp>
        <p:nvSpPr>
          <p:cNvPr id="38" name="Rectangle 37"/>
          <p:cNvSpPr/>
          <p:nvPr/>
        </p:nvSpPr>
        <p:spPr>
          <a:xfrm>
            <a:off x="6635552" y="1953908"/>
            <a:ext cx="2016223" cy="1569660"/>
          </a:xfrm>
          <a:prstGeom prst="rect">
            <a:avLst/>
          </a:prstGeom>
          <a:noFill/>
        </p:spPr>
        <p:txBody>
          <a:bodyPr wrap="square">
            <a:spAutoFit/>
          </a:bodyPr>
          <a:lstStyle/>
          <a:p>
            <a:pPr algn="ctr" fontAlgn="auto">
              <a:spcBef>
                <a:spcPts val="0"/>
              </a:spcBef>
              <a:spcAft>
                <a:spcPts val="0"/>
              </a:spcAft>
              <a:defRPr/>
            </a:pPr>
            <a:r>
              <a:rPr lang="en-US" sz="3200" b="1" dirty="0">
                <a:ln w="12700">
                  <a:noFill/>
                  <a:prstDash val="solid"/>
                </a:ln>
                <a:effectLst>
                  <a:outerShdw blurRad="41275" dist="20320" dir="1800000" algn="tl" rotWithShape="0">
                    <a:srgbClr val="000000">
                      <a:alpha val="40000"/>
                    </a:srgbClr>
                  </a:outerShdw>
                </a:effectLst>
                <a:latin typeface="+mn-lt"/>
              </a:rPr>
              <a:t>Non-Tax Revenue </a:t>
            </a:r>
          </a:p>
          <a:p>
            <a:pPr algn="ctr" fontAlgn="auto">
              <a:spcBef>
                <a:spcPts val="0"/>
              </a:spcBef>
              <a:spcAft>
                <a:spcPts val="0"/>
              </a:spcAft>
              <a:defRPr/>
            </a:pPr>
            <a:r>
              <a:rPr lang="en-US" sz="3200" b="1" dirty="0" smtClean="0">
                <a:ln w="12700">
                  <a:noFill/>
                  <a:prstDash val="solid"/>
                </a:ln>
                <a:effectLst>
                  <a:outerShdw blurRad="41275" dist="20320" dir="1800000" algn="tl" rotWithShape="0">
                    <a:srgbClr val="000000">
                      <a:alpha val="40000"/>
                    </a:srgbClr>
                  </a:outerShdw>
                </a:effectLst>
                <a:latin typeface="+mn-lt"/>
              </a:rPr>
              <a:t>38%</a:t>
            </a:r>
            <a:endParaRPr lang="en-US" sz="3200" b="1" dirty="0">
              <a:ln w="12700">
                <a:noFill/>
                <a:prstDash val="solid"/>
              </a:ln>
              <a:effectLst>
                <a:outerShdw blurRad="41275" dist="20320" dir="1800000" algn="tl" rotWithShape="0">
                  <a:srgbClr val="000000">
                    <a:alpha val="40000"/>
                  </a:srgbClr>
                </a:outerShdw>
              </a:effectLst>
              <a:latin typeface="+mn-lt"/>
            </a:endParaRPr>
          </a:p>
        </p:txBody>
      </p:sp>
      <p:sp>
        <p:nvSpPr>
          <p:cNvPr id="16" name="Slide Number Placeholder 15"/>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14</a:t>
            </a:fld>
            <a:endParaRPr lang="en-CA" dirty="0">
              <a:solidFill>
                <a:schemeClr val="bg1"/>
              </a:solidFill>
            </a:endParaRPr>
          </a:p>
        </p:txBody>
      </p:sp>
      <p:graphicFrame>
        <p:nvGraphicFramePr>
          <p:cNvPr id="29" name="Chart 28"/>
          <p:cNvGraphicFramePr/>
          <p:nvPr>
            <p:extLst>
              <p:ext uri="{D42A27DB-BD31-4B8C-83A1-F6EECF244321}">
                <p14:modId xmlns:p14="http://schemas.microsoft.com/office/powerpoint/2010/main" val="2140209484"/>
              </p:ext>
            </p:extLst>
          </p:nvPr>
        </p:nvGraphicFramePr>
        <p:xfrm>
          <a:off x="1547664" y="1628800"/>
          <a:ext cx="6096000" cy="4352032"/>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Arrow Connector 33"/>
          <p:cNvCxnSpPr/>
          <p:nvPr/>
        </p:nvCxnSpPr>
        <p:spPr>
          <a:xfrm flipV="1">
            <a:off x="5508104" y="3060205"/>
            <a:ext cx="1224136" cy="8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11760" y="2564904"/>
            <a:ext cx="1263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483768" y="4869160"/>
            <a:ext cx="1872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8313" y="404813"/>
            <a:ext cx="8229600" cy="936625"/>
          </a:xfrm>
        </p:spPr>
        <p:txBody>
          <a:bodyPr rtlCol="0">
            <a:normAutofit fontScale="90000"/>
          </a:bodyPr>
          <a:lstStyle/>
          <a:p>
            <a:pPr fontAlgn="auto">
              <a:spcAft>
                <a:spcPts val="0"/>
              </a:spcAft>
              <a:defRPr/>
            </a:pPr>
            <a:r>
              <a:rPr lang="en-CA" b="1" dirty="0">
                <a:solidFill>
                  <a:srgbClr val="0095DA"/>
                </a:solidFill>
                <a:effectLst>
                  <a:outerShdw blurRad="50800" dist="50800" dir="5400000" algn="ctr" rotWithShape="0">
                    <a:schemeClr val="tx1"/>
                  </a:outerShdw>
                </a:effectLst>
              </a:rPr>
              <a:t>Property Taxes Provide </a:t>
            </a:r>
            <a:br>
              <a:rPr lang="en-CA" b="1" dirty="0">
                <a:solidFill>
                  <a:srgbClr val="0095DA"/>
                </a:solidFill>
                <a:effectLst>
                  <a:outerShdw blurRad="50800" dist="50800" dir="5400000" algn="ctr" rotWithShape="0">
                    <a:schemeClr val="tx1"/>
                  </a:outerShdw>
                </a:effectLst>
              </a:rPr>
            </a:br>
            <a:r>
              <a:rPr lang="en-CA" b="1" dirty="0">
                <a:solidFill>
                  <a:srgbClr val="0095DA"/>
                </a:solidFill>
                <a:effectLst>
                  <a:outerShdw blurRad="50800" dist="50800" dir="5400000" algn="ctr" rotWithShape="0">
                    <a:schemeClr val="tx1"/>
                  </a:outerShdw>
                </a:effectLst>
              </a:rPr>
              <a:t>Resources to Deliver Services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35843" name="Content Placeholder 6" descr="GET Logo_approved (2).jpg"/>
          <p:cNvPicPr>
            <a:picLocks noChangeAspect="1"/>
          </p:cNvPicPr>
          <p:nvPr/>
        </p:nvPicPr>
        <p:blipFill>
          <a:blip r:embed="rId3" cstate="print"/>
          <a:srcRect/>
          <a:stretch>
            <a:fillRect/>
          </a:stretch>
        </p:blipFill>
        <p:spPr bwMode="auto">
          <a:xfrm>
            <a:off x="179388" y="260350"/>
            <a:ext cx="1574800" cy="498475"/>
          </a:xfrm>
          <a:prstGeom prst="rect">
            <a:avLst/>
          </a:prstGeom>
          <a:noFill/>
          <a:ln w="9525">
            <a:noFill/>
            <a:miter lim="800000"/>
            <a:headEnd/>
            <a:tailEnd/>
          </a:ln>
        </p:spPr>
      </p:pic>
      <p:graphicFrame>
        <p:nvGraphicFramePr>
          <p:cNvPr id="9" name="Chart 8"/>
          <p:cNvGraphicFramePr/>
          <p:nvPr>
            <p:extLst>
              <p:ext uri="{D42A27DB-BD31-4B8C-83A1-F6EECF244321}">
                <p14:modId xmlns:p14="http://schemas.microsoft.com/office/powerpoint/2010/main" val="238712343"/>
              </p:ext>
            </p:extLst>
          </p:nvPr>
        </p:nvGraphicFramePr>
        <p:xfrm>
          <a:off x="1547664" y="1628800"/>
          <a:ext cx="6096000" cy="4352032"/>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6810035" y="2707596"/>
            <a:ext cx="2072379" cy="1384995"/>
          </a:xfrm>
          <a:prstGeom prst="rect">
            <a:avLst/>
          </a:prstGeom>
          <a:noFill/>
        </p:spPr>
        <p:txBody>
          <a:bodyPr wrap="square">
            <a:spAutoFit/>
          </a:bodyPr>
          <a:lstStyle/>
          <a:p>
            <a:pPr algn="ctr" fontAlgn="auto">
              <a:spcBef>
                <a:spcPts val="0"/>
              </a:spcBef>
              <a:spcAft>
                <a:spcPts val="0"/>
              </a:spcAft>
              <a:defRPr/>
            </a:pPr>
            <a:r>
              <a:rPr lang="en-US" sz="2800" b="1" dirty="0">
                <a:ln w="12700">
                  <a:noFill/>
                  <a:prstDash val="solid"/>
                </a:ln>
                <a:effectLst>
                  <a:outerShdw blurRad="41275" dist="20320" dir="1800000" algn="tl" rotWithShape="0">
                    <a:srgbClr val="000000">
                      <a:alpha val="40000"/>
                    </a:srgbClr>
                  </a:outerShdw>
                </a:effectLst>
                <a:latin typeface="+mn-lt"/>
              </a:rPr>
              <a:t>Public Works*</a:t>
            </a:r>
          </a:p>
          <a:p>
            <a:pPr algn="ctr" fontAlgn="auto">
              <a:spcBef>
                <a:spcPts val="0"/>
              </a:spcBef>
              <a:spcAft>
                <a:spcPts val="0"/>
              </a:spcAft>
              <a:defRPr/>
            </a:pPr>
            <a:r>
              <a:rPr lang="en-US" sz="2800" b="1" dirty="0" smtClean="0">
                <a:ln w="12700">
                  <a:noFill/>
                  <a:prstDash val="solid"/>
                </a:ln>
                <a:effectLst>
                  <a:outerShdw blurRad="41275" dist="20320" dir="1800000" algn="tl" rotWithShape="0">
                    <a:srgbClr val="000000">
                      <a:alpha val="40000"/>
                    </a:srgbClr>
                  </a:outerShdw>
                </a:effectLst>
                <a:latin typeface="+mn-lt"/>
              </a:rPr>
              <a:t>46%</a:t>
            </a:r>
            <a:endParaRPr lang="en-US" sz="2800" b="1" dirty="0">
              <a:ln w="12700">
                <a:noFill/>
                <a:prstDash val="solid"/>
              </a:ln>
              <a:effectLst>
                <a:outerShdw blurRad="41275" dist="20320" dir="1800000" algn="tl" rotWithShape="0">
                  <a:srgbClr val="000000">
                    <a:alpha val="40000"/>
                  </a:srgbClr>
                </a:outerShdw>
              </a:effectLst>
              <a:latin typeface="+mn-lt"/>
            </a:endParaRPr>
          </a:p>
        </p:txBody>
      </p:sp>
      <p:sp>
        <p:nvSpPr>
          <p:cNvPr id="21" name="Rectangle 20"/>
          <p:cNvSpPr/>
          <p:nvPr/>
        </p:nvSpPr>
        <p:spPr>
          <a:xfrm>
            <a:off x="424413" y="5023178"/>
            <a:ext cx="2862707" cy="830997"/>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General Government</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13%</a:t>
            </a:r>
          </a:p>
        </p:txBody>
      </p:sp>
      <p:cxnSp>
        <p:nvCxnSpPr>
          <p:cNvPr id="22" name="Elbow Connector 21"/>
          <p:cNvCxnSpPr/>
          <p:nvPr/>
        </p:nvCxnSpPr>
        <p:spPr>
          <a:xfrm flipV="1">
            <a:off x="5007079" y="3400094"/>
            <a:ext cx="1800200" cy="8386"/>
          </a:xfrm>
          <a:prstGeom prst="bentConnector3">
            <a:avLst>
              <a:gd name="adj1" fmla="val -794"/>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8355" y="3709093"/>
            <a:ext cx="2991460" cy="1200329"/>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Protection to Persons </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and Property</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21%</a:t>
            </a:r>
          </a:p>
        </p:txBody>
      </p:sp>
      <p:sp>
        <p:nvSpPr>
          <p:cNvPr id="38" name="Rectangle 37"/>
          <p:cNvSpPr/>
          <p:nvPr/>
        </p:nvSpPr>
        <p:spPr>
          <a:xfrm>
            <a:off x="611560" y="2798006"/>
            <a:ext cx="1292341" cy="830997"/>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Planning</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2%</a:t>
            </a:r>
          </a:p>
        </p:txBody>
      </p:sp>
      <p:sp>
        <p:nvSpPr>
          <p:cNvPr id="39" name="Rectangle 38"/>
          <p:cNvSpPr/>
          <p:nvPr/>
        </p:nvSpPr>
        <p:spPr>
          <a:xfrm>
            <a:off x="716601" y="1675393"/>
            <a:ext cx="2601801" cy="830997"/>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Parks &amp; Recreation</a:t>
            </a:r>
          </a:p>
          <a:p>
            <a:pPr algn="ctr" fontAlgn="auto">
              <a:spcBef>
                <a:spcPts val="0"/>
              </a:spcBef>
              <a:spcAft>
                <a:spcPts val="0"/>
              </a:spcAft>
              <a:defRPr/>
            </a:pPr>
            <a:r>
              <a:rPr lang="en-US" sz="2400" b="1" dirty="0" smtClean="0">
                <a:ln w="12700">
                  <a:noFill/>
                  <a:prstDash val="solid"/>
                </a:ln>
                <a:effectLst>
                  <a:outerShdw blurRad="41275" dist="20320" dir="1800000" algn="tl" rotWithShape="0">
                    <a:srgbClr val="000000">
                      <a:alpha val="40000"/>
                    </a:srgbClr>
                  </a:outerShdw>
                </a:effectLst>
                <a:latin typeface="+mn-lt"/>
              </a:rPr>
              <a:t>18%</a:t>
            </a:r>
            <a:endParaRPr lang="en-US" sz="2400" b="1" dirty="0">
              <a:ln w="12700">
                <a:noFill/>
                <a:prstDash val="solid"/>
              </a:ln>
              <a:effectLst>
                <a:outerShdw blurRad="41275" dist="20320" dir="1800000" algn="tl" rotWithShape="0">
                  <a:srgbClr val="000000">
                    <a:alpha val="40000"/>
                  </a:srgbClr>
                </a:outerShdw>
              </a:effectLst>
              <a:latin typeface="+mn-lt"/>
            </a:endParaRPr>
          </a:p>
        </p:txBody>
      </p:sp>
      <p:cxnSp>
        <p:nvCxnSpPr>
          <p:cNvPr id="40" name="Elbow Connector 39"/>
          <p:cNvCxnSpPr/>
          <p:nvPr/>
        </p:nvCxnSpPr>
        <p:spPr>
          <a:xfrm rot="10800000">
            <a:off x="2778342" y="2204641"/>
            <a:ext cx="1080120" cy="144016"/>
          </a:xfrm>
          <a:prstGeom prst="bentConnector3">
            <a:avLst>
              <a:gd name="adj1" fmla="val -45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454305" y="4275911"/>
            <a:ext cx="8640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lide Number Placeholder 49"/>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15</a:t>
            </a:fld>
            <a:endParaRPr lang="en-CA" dirty="0">
              <a:solidFill>
                <a:schemeClr val="bg1"/>
              </a:solidFill>
            </a:endParaRPr>
          </a:p>
        </p:txBody>
      </p:sp>
      <p:sp>
        <p:nvSpPr>
          <p:cNvPr id="19" name="Rectangle 18"/>
          <p:cNvSpPr/>
          <p:nvPr/>
        </p:nvSpPr>
        <p:spPr>
          <a:xfrm>
            <a:off x="6112769" y="4486079"/>
            <a:ext cx="2980204" cy="1569660"/>
          </a:xfrm>
          <a:prstGeom prst="rect">
            <a:avLst/>
          </a:prstGeom>
          <a:noFill/>
        </p:spPr>
        <p:txBody>
          <a:bodyPr wrap="square">
            <a:spAutoFit/>
          </a:bodyPr>
          <a:lstStyle/>
          <a:p>
            <a:pP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 Excludes Water/Wastewater, which is funded through user rates</a:t>
            </a:r>
          </a:p>
        </p:txBody>
      </p:sp>
      <p:cxnSp>
        <p:nvCxnSpPr>
          <p:cNvPr id="24" name="Straight Arrow Connector 23"/>
          <p:cNvCxnSpPr/>
          <p:nvPr/>
        </p:nvCxnSpPr>
        <p:spPr>
          <a:xfrm flipH="1">
            <a:off x="2886353" y="5517232"/>
            <a:ext cx="13215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16632"/>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Managing Our Assets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579" name="Content Placeholder 8"/>
          <p:cNvSpPr>
            <a:spLocks noGrp="1"/>
          </p:cNvSpPr>
          <p:nvPr>
            <p:ph idx="1"/>
          </p:nvPr>
        </p:nvSpPr>
        <p:spPr>
          <a:xfrm>
            <a:off x="251520" y="476672"/>
            <a:ext cx="8712968" cy="6985000"/>
          </a:xfrm>
        </p:spPr>
        <p:txBody>
          <a:bodyPr/>
          <a:lstStyle/>
          <a:p>
            <a:pPr lvl="1"/>
            <a:endParaRPr lang="en-CA" dirty="0"/>
          </a:p>
          <a:p>
            <a:pPr lvl="1">
              <a:spcBef>
                <a:spcPts val="600"/>
              </a:spcBef>
              <a:buFont typeface="Arial" pitchFamily="34" charset="0"/>
              <a:buChar char="•"/>
            </a:pPr>
            <a:r>
              <a:rPr lang="en-CA" dirty="0"/>
              <a:t>The Township has over $151 million invested in municipal assets including infrastructure, facilities, vehicles and equipment</a:t>
            </a:r>
          </a:p>
          <a:p>
            <a:pPr lvl="1">
              <a:spcBef>
                <a:spcPts val="600"/>
              </a:spcBef>
              <a:buFont typeface="Arial" pitchFamily="34" charset="0"/>
              <a:buChar char="•"/>
            </a:pPr>
            <a:r>
              <a:rPr lang="en-CA" dirty="0"/>
              <a:t>The Township is committed to building financial sustainability for the maintenance, renewal and replacement of the municipal infrastructure</a:t>
            </a:r>
          </a:p>
          <a:p>
            <a:pPr lvl="1">
              <a:spcBef>
                <a:spcPts val="600"/>
              </a:spcBef>
              <a:buFont typeface="Arial" pitchFamily="34" charset="0"/>
              <a:buChar char="•"/>
            </a:pPr>
            <a:r>
              <a:rPr lang="en-CA" dirty="0"/>
              <a:t>The 2021 budget includes $269,000 dedicated to infrastructure renewal as a proactive infrastructure maintenance strategy to support the rehabilitation and renewal of municipal roads and bridges</a:t>
            </a:r>
          </a:p>
          <a:p>
            <a:pPr lvl="1">
              <a:spcBef>
                <a:spcPts val="600"/>
              </a:spcBef>
              <a:buFont typeface="Arial" pitchFamily="34" charset="0"/>
              <a:buChar char="•"/>
            </a:pPr>
            <a:endParaRPr lang="en-CA" sz="3200" dirty="0"/>
          </a:p>
          <a:p>
            <a:pPr lvl="1">
              <a:spcBef>
                <a:spcPts val="600"/>
              </a:spcBef>
              <a:buFont typeface="Arial" pitchFamily="34" charset="0"/>
              <a:buChar char="•"/>
            </a:pPr>
            <a:endParaRPr lang="en-CA" dirty="0"/>
          </a:p>
          <a:p>
            <a:pPr lvl="1">
              <a:spcBef>
                <a:spcPts val="600"/>
              </a:spcBef>
              <a:buFont typeface="Arial" pitchFamily="34" charset="0"/>
              <a:buChar char="•"/>
            </a:pPr>
            <a:endParaRPr lang="en-CA" dirty="0"/>
          </a:p>
          <a:p>
            <a:pPr>
              <a:buNone/>
            </a:pPr>
            <a:endParaRPr lang="en-CA" sz="2400"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16</a:t>
            </a:fld>
            <a:endParaRPr lang="en-CA" dirty="0">
              <a:solidFill>
                <a:schemeClr val="bg1"/>
              </a:solidFill>
            </a:endParaRPr>
          </a:p>
        </p:txBody>
      </p:sp>
    </p:spTree>
    <p:extLst>
      <p:ext uri="{BB962C8B-B14F-4D97-AF65-F5344CB8AC3E}">
        <p14:creationId xmlns:p14="http://schemas.microsoft.com/office/powerpoint/2010/main" val="349260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
            </a:r>
            <a:br>
              <a:rPr lang="en-CA" sz="5400" b="1" dirty="0">
                <a:solidFill>
                  <a:srgbClr val="0095DA"/>
                </a:solidFill>
                <a:effectLst>
                  <a:outerShdw blurRad="50800" dist="50800" dir="5400000" algn="ctr" rotWithShape="0">
                    <a:schemeClr val="tx1"/>
                  </a:outerShdw>
                </a:effectLst>
              </a:rPr>
            </a:br>
            <a:r>
              <a:rPr lang="en-CA" sz="8900" b="1" dirty="0">
                <a:solidFill>
                  <a:srgbClr val="0095DA"/>
                </a:solidFill>
                <a:effectLst>
                  <a:outerShdw blurRad="50800" dist="50800" dir="5400000" algn="ctr" rotWithShape="0">
                    <a:schemeClr val="tx1"/>
                  </a:outerShdw>
                </a:effectLst>
              </a:rPr>
              <a:t>Capital Highlights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3556"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17</a:t>
            </a:fld>
            <a:endParaRPr lang="en-CA" dirty="0">
              <a:solidFill>
                <a:schemeClr val="bg1"/>
              </a:solidFill>
            </a:endParaRPr>
          </a:p>
        </p:txBody>
      </p:sp>
    </p:spTree>
    <p:extLst>
      <p:ext uri="{BB962C8B-B14F-4D97-AF65-F5344CB8AC3E}">
        <p14:creationId xmlns:p14="http://schemas.microsoft.com/office/powerpoint/2010/main" val="30146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32772"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18</a:t>
            </a:fld>
            <a:endParaRPr lang="en-CA" dirty="0">
              <a:solidFill>
                <a:schemeClr val="bg1"/>
              </a:solidFill>
            </a:endParaRPr>
          </a:p>
        </p:txBody>
      </p:sp>
      <p:sp>
        <p:nvSpPr>
          <p:cNvPr id="10" name="Title 1"/>
          <p:cNvSpPr>
            <a:spLocks noGrp="1"/>
          </p:cNvSpPr>
          <p:nvPr>
            <p:ph type="title"/>
          </p:nvPr>
        </p:nvSpPr>
        <p:spPr>
          <a:xfrm>
            <a:off x="571566" y="187325"/>
            <a:ext cx="8229600" cy="1143000"/>
          </a:xfrm>
        </p:spPr>
        <p:txBody>
          <a:bodyPr/>
          <a:lstStyle/>
          <a:p>
            <a:r>
              <a:rPr lang="en-CA" sz="3800" b="1" dirty="0">
                <a:solidFill>
                  <a:srgbClr val="0095DA"/>
                </a:solidFill>
                <a:effectLst>
                  <a:outerShdw blurRad="50800" dist="50800" dir="5400000" algn="ctr" rotWithShape="0">
                    <a:schemeClr val="tx1"/>
                  </a:outerShdw>
                </a:effectLst>
              </a:rPr>
              <a:t>Capital Spending By Department</a:t>
            </a:r>
            <a:endParaRPr lang="en-US" sz="3800" b="1" dirty="0">
              <a:solidFill>
                <a:srgbClr val="0095DA"/>
              </a:solidFill>
              <a:effectLst>
                <a:outerShdw blurRad="38100" dist="38100" dir="2700000" algn="tl">
                  <a:srgbClr val="000000">
                    <a:alpha val="43137"/>
                  </a:srgbClr>
                </a:outerShdw>
              </a:effectLst>
            </a:endParaRPr>
          </a:p>
        </p:txBody>
      </p:sp>
      <p:sp>
        <p:nvSpPr>
          <p:cNvPr id="11" name="Content Placeholder 2"/>
          <p:cNvSpPr>
            <a:spLocks noGrp="1"/>
          </p:cNvSpPr>
          <p:nvPr>
            <p:ph idx="1"/>
          </p:nvPr>
        </p:nvSpPr>
        <p:spPr>
          <a:xfrm>
            <a:off x="611188" y="1714488"/>
            <a:ext cx="8208962" cy="4429156"/>
          </a:xfrm>
        </p:spPr>
        <p:txBody>
          <a:bodyPr/>
          <a:lstStyle/>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167584694"/>
              </p:ext>
            </p:extLst>
          </p:nvPr>
        </p:nvGraphicFramePr>
        <p:xfrm>
          <a:off x="539205" y="1250267"/>
          <a:ext cx="8352928" cy="4977885"/>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4032448">
                  <a:extLst>
                    <a:ext uri="{9D8B030D-6E8A-4147-A177-3AD203B41FA5}">
                      <a16:colId xmlns:a16="http://schemas.microsoft.com/office/drawing/2014/main" xmlns="" val="20002"/>
                    </a:ext>
                  </a:extLst>
                </a:gridCol>
              </a:tblGrid>
              <a:tr h="438112">
                <a:tc>
                  <a:txBody>
                    <a:bodyPr/>
                    <a:lstStyle/>
                    <a:p>
                      <a:r>
                        <a:rPr lang="en-CA" sz="2400" dirty="0"/>
                        <a:t>Department</a:t>
                      </a:r>
                    </a:p>
                  </a:txBody>
                  <a:tcPr>
                    <a:solidFill>
                      <a:srgbClr val="0095DA"/>
                    </a:solidFill>
                  </a:tcPr>
                </a:tc>
                <a:tc>
                  <a:txBody>
                    <a:bodyPr/>
                    <a:lstStyle/>
                    <a:p>
                      <a:r>
                        <a:rPr lang="en-CA" sz="2400" dirty="0"/>
                        <a:t>Total 2021 </a:t>
                      </a:r>
                    </a:p>
                    <a:p>
                      <a:r>
                        <a:rPr lang="en-CA" sz="2400" dirty="0"/>
                        <a:t>Spending ($)</a:t>
                      </a:r>
                    </a:p>
                  </a:txBody>
                  <a:tcPr>
                    <a:solidFill>
                      <a:srgbClr val="0095DA"/>
                    </a:solidFill>
                  </a:tcPr>
                </a:tc>
                <a:tc>
                  <a:txBody>
                    <a:bodyPr/>
                    <a:lstStyle/>
                    <a:p>
                      <a:r>
                        <a:rPr lang="en-CA" sz="2400" dirty="0"/>
                        <a:t>Source of Funding</a:t>
                      </a:r>
                    </a:p>
                  </a:txBody>
                  <a:tcPr>
                    <a:solidFill>
                      <a:srgbClr val="0095DA"/>
                    </a:solidFill>
                  </a:tcPr>
                </a:tc>
                <a:extLst>
                  <a:ext uri="{0D108BD9-81ED-4DB2-BD59-A6C34878D82A}">
                    <a16:rowId xmlns:a16="http://schemas.microsoft.com/office/drawing/2014/main" xmlns="" val="10000"/>
                  </a:ext>
                </a:extLst>
              </a:tr>
              <a:tr h="401176">
                <a:tc>
                  <a:txBody>
                    <a:bodyPr/>
                    <a:lstStyle/>
                    <a:p>
                      <a:r>
                        <a:rPr lang="en-CA" sz="1800" b="1" dirty="0"/>
                        <a:t>General Administration</a:t>
                      </a:r>
                      <a:endParaRPr lang="en-CA" sz="1800" b="0" dirty="0"/>
                    </a:p>
                  </a:txBody>
                  <a:tcPr/>
                </a:tc>
                <a:tc>
                  <a:txBody>
                    <a:bodyPr/>
                    <a:lstStyle/>
                    <a:p>
                      <a:pPr algn="r"/>
                      <a:r>
                        <a:rPr lang="en-CA" sz="1800" dirty="0"/>
                        <a:t>$255,540</a:t>
                      </a:r>
                    </a:p>
                  </a:txBody>
                  <a:tcPr/>
                </a:tc>
                <a:tc>
                  <a:txBody>
                    <a:bodyPr/>
                    <a:lstStyle/>
                    <a:p>
                      <a:r>
                        <a:rPr lang="en-CA" sz="1800" dirty="0"/>
                        <a:t>Reserves, gas</a:t>
                      </a:r>
                      <a:r>
                        <a:rPr lang="en-CA" sz="1800" baseline="0" dirty="0"/>
                        <a:t> tax funding</a:t>
                      </a:r>
                      <a:endParaRPr lang="en-CA" sz="1800" dirty="0"/>
                    </a:p>
                  </a:txBody>
                  <a:tcPr/>
                </a:tc>
                <a:extLst>
                  <a:ext uri="{0D108BD9-81ED-4DB2-BD59-A6C34878D82A}">
                    <a16:rowId xmlns:a16="http://schemas.microsoft.com/office/drawing/2014/main" xmlns="" val="10001"/>
                  </a:ext>
                </a:extLst>
              </a:tr>
              <a:tr h="648072">
                <a:tc>
                  <a:txBody>
                    <a:bodyPr/>
                    <a:lstStyle/>
                    <a:p>
                      <a:r>
                        <a:rPr lang="en-CA" sz="1800" b="1" dirty="0"/>
                        <a:t>Fire and Emergency Services</a:t>
                      </a:r>
                      <a:endParaRPr lang="en-CA" sz="1800" dirty="0"/>
                    </a:p>
                  </a:txBody>
                  <a:tcPr/>
                </a:tc>
                <a:tc>
                  <a:txBody>
                    <a:bodyPr/>
                    <a:lstStyle/>
                    <a:p>
                      <a:pPr algn="r"/>
                      <a:r>
                        <a:rPr lang="en-CA" sz="1800" dirty="0" smtClean="0"/>
                        <a:t>$32,000</a:t>
                      </a:r>
                      <a:endParaRPr lang="en-CA" sz="1800" dirty="0"/>
                    </a:p>
                  </a:txBody>
                  <a:tcPr/>
                </a:tc>
                <a:tc>
                  <a:txBody>
                    <a:bodyPr/>
                    <a:lstStyle/>
                    <a:p>
                      <a:r>
                        <a:rPr lang="en-CA" sz="1800" dirty="0"/>
                        <a:t>Reserves</a:t>
                      </a:r>
                    </a:p>
                  </a:txBody>
                  <a:tcPr/>
                </a:tc>
                <a:extLst>
                  <a:ext uri="{0D108BD9-81ED-4DB2-BD59-A6C34878D82A}">
                    <a16:rowId xmlns:a16="http://schemas.microsoft.com/office/drawing/2014/main" xmlns="" val="10002"/>
                  </a:ext>
                </a:extLst>
              </a:tr>
              <a:tr h="371432">
                <a:tc>
                  <a:txBody>
                    <a:bodyPr/>
                    <a:lstStyle/>
                    <a:p>
                      <a:r>
                        <a:rPr lang="en-CA" sz="1800" b="1" dirty="0"/>
                        <a:t>Public Works</a:t>
                      </a:r>
                      <a:endParaRPr lang="en-CA" sz="1800" dirty="0"/>
                    </a:p>
                  </a:txBody>
                  <a:tcPr/>
                </a:tc>
                <a:tc>
                  <a:txBody>
                    <a:bodyPr/>
                    <a:lstStyle/>
                    <a:p>
                      <a:pPr algn="r"/>
                      <a:r>
                        <a:rPr lang="en-CA" sz="1800" dirty="0"/>
                        <a:t>$2,495,000</a:t>
                      </a:r>
                    </a:p>
                  </a:txBody>
                  <a:tcPr/>
                </a:tc>
                <a:tc>
                  <a:txBody>
                    <a:bodyPr/>
                    <a:lstStyle/>
                    <a:p>
                      <a:r>
                        <a:rPr lang="en-CA" sz="1800" dirty="0"/>
                        <a:t>Reserves, gas tax funding, OCIF funding, development charges, shared service agreement</a:t>
                      </a:r>
                    </a:p>
                  </a:txBody>
                  <a:tcPr/>
                </a:tc>
                <a:extLst>
                  <a:ext uri="{0D108BD9-81ED-4DB2-BD59-A6C34878D82A}">
                    <a16:rowId xmlns:a16="http://schemas.microsoft.com/office/drawing/2014/main" xmlns="" val="10003"/>
                  </a:ext>
                </a:extLst>
              </a:tr>
              <a:tr h="648072">
                <a:tc>
                  <a:txBody>
                    <a:bodyPr/>
                    <a:lstStyle/>
                    <a:p>
                      <a:r>
                        <a:rPr lang="en-CA" sz="1800" b="1" dirty="0"/>
                        <a:t>Parks and Recreation</a:t>
                      </a:r>
                    </a:p>
                  </a:txBody>
                  <a:tcPr/>
                </a:tc>
                <a:tc>
                  <a:txBody>
                    <a:bodyPr/>
                    <a:lstStyle/>
                    <a:p>
                      <a:pPr algn="r"/>
                      <a:r>
                        <a:rPr lang="en-CA" sz="1800" b="0" dirty="0"/>
                        <a:t>$300,500</a:t>
                      </a:r>
                    </a:p>
                  </a:txBody>
                  <a:tcPr/>
                </a:tc>
                <a:tc>
                  <a:txBody>
                    <a:bodyPr/>
                    <a:lstStyle/>
                    <a:p>
                      <a:r>
                        <a:rPr lang="en-CA" sz="1800" b="0" dirty="0"/>
                        <a:t>Reserves</a:t>
                      </a:r>
                    </a:p>
                  </a:txBody>
                  <a:tcPr/>
                </a:tc>
                <a:extLst>
                  <a:ext uri="{0D108BD9-81ED-4DB2-BD59-A6C34878D82A}">
                    <a16:rowId xmlns:a16="http://schemas.microsoft.com/office/drawing/2014/main" xmlns="" val="10004"/>
                  </a:ext>
                </a:extLst>
              </a:tr>
              <a:tr h="494056">
                <a:tc>
                  <a:txBody>
                    <a:bodyPr/>
                    <a:lstStyle/>
                    <a:p>
                      <a:r>
                        <a:rPr lang="en-CA" sz="1800" b="1" dirty="0"/>
                        <a:t>Water</a:t>
                      </a:r>
                    </a:p>
                  </a:txBody>
                  <a:tcPr/>
                </a:tc>
                <a:tc>
                  <a:txBody>
                    <a:bodyPr/>
                    <a:lstStyle/>
                    <a:p>
                      <a:pPr algn="r"/>
                      <a:r>
                        <a:rPr lang="en-CA" sz="1800" b="0" dirty="0"/>
                        <a:t>$955,000</a:t>
                      </a:r>
                    </a:p>
                  </a:txBody>
                  <a:tcPr/>
                </a:tc>
                <a:tc>
                  <a:txBody>
                    <a:bodyPr/>
                    <a:lstStyle/>
                    <a:p>
                      <a:r>
                        <a:rPr lang="en-CA" sz="1800" b="0" dirty="0"/>
                        <a:t>Capital </a:t>
                      </a:r>
                      <a:r>
                        <a:rPr lang="en-CA" sz="1800" b="0" baseline="0" dirty="0"/>
                        <a:t>and life cycle reserve funds and development charges</a:t>
                      </a:r>
                      <a:endParaRPr lang="en-CA" sz="1800" b="0" dirty="0"/>
                    </a:p>
                  </a:txBody>
                  <a:tcPr/>
                </a:tc>
                <a:extLst>
                  <a:ext uri="{0D108BD9-81ED-4DB2-BD59-A6C34878D82A}">
                    <a16:rowId xmlns:a16="http://schemas.microsoft.com/office/drawing/2014/main" xmlns="" val="10005"/>
                  </a:ext>
                </a:extLst>
              </a:tr>
              <a:tr h="432704">
                <a:tc>
                  <a:txBody>
                    <a:bodyPr/>
                    <a:lstStyle/>
                    <a:p>
                      <a:pPr marL="0" algn="l" defTabSz="914400" rtl="0" eaLnBrk="1" latinLnBrk="0" hangingPunct="1"/>
                      <a:r>
                        <a:rPr lang="en-CA" sz="1800" b="1" kern="1200" dirty="0">
                          <a:solidFill>
                            <a:schemeClr val="dk1"/>
                          </a:solidFill>
                          <a:latin typeface="+mn-lt"/>
                          <a:ea typeface="+mn-ea"/>
                          <a:cs typeface="+mn-cs"/>
                        </a:rPr>
                        <a:t>Wastewater</a:t>
                      </a:r>
                    </a:p>
                  </a:txBody>
                  <a:tcPr/>
                </a:tc>
                <a:tc>
                  <a:txBody>
                    <a:bodyPr/>
                    <a:lstStyle/>
                    <a:p>
                      <a:pPr marL="0" algn="r" defTabSz="914400" rtl="0" eaLnBrk="1" latinLnBrk="0" hangingPunct="1"/>
                      <a:r>
                        <a:rPr lang="en-CA" sz="1800" b="0" kern="1200" dirty="0">
                          <a:solidFill>
                            <a:schemeClr val="dk1"/>
                          </a:solidFill>
                          <a:latin typeface="+mn-lt"/>
                          <a:ea typeface="+mn-ea"/>
                          <a:cs typeface="+mn-cs"/>
                        </a:rPr>
                        <a:t>$62,000</a:t>
                      </a:r>
                    </a:p>
                  </a:txBody>
                  <a:tcPr/>
                </a:tc>
                <a:tc>
                  <a:txBody>
                    <a:bodyPr/>
                    <a:lstStyle/>
                    <a:p>
                      <a:pPr marL="0" algn="l" defTabSz="914400" rtl="0" eaLnBrk="1" latinLnBrk="0" hangingPunct="1"/>
                      <a:r>
                        <a:rPr lang="en-CA" sz="1800" b="0" kern="1200" dirty="0">
                          <a:solidFill>
                            <a:schemeClr val="dk1"/>
                          </a:solidFill>
                          <a:latin typeface="+mn-lt"/>
                          <a:ea typeface="+mn-ea"/>
                          <a:cs typeface="+mn-cs"/>
                        </a:rPr>
                        <a:t>Reserve funds and development</a:t>
                      </a:r>
                      <a:r>
                        <a:rPr lang="en-CA" sz="1800" b="0" kern="1200" baseline="0" dirty="0">
                          <a:solidFill>
                            <a:schemeClr val="dk1"/>
                          </a:solidFill>
                          <a:latin typeface="+mn-lt"/>
                          <a:ea typeface="+mn-ea"/>
                          <a:cs typeface="+mn-cs"/>
                        </a:rPr>
                        <a:t> charges</a:t>
                      </a:r>
                      <a:endParaRPr lang="en-CA" sz="1800" b="0" kern="1200" dirty="0">
                        <a:solidFill>
                          <a:schemeClr val="dk1"/>
                        </a:solidFill>
                        <a:latin typeface="+mn-lt"/>
                        <a:ea typeface="+mn-ea"/>
                        <a:cs typeface="+mn-cs"/>
                      </a:endParaRPr>
                    </a:p>
                  </a:txBody>
                  <a:tcPr/>
                </a:tc>
                <a:extLst>
                  <a:ext uri="{0D108BD9-81ED-4DB2-BD59-A6C34878D82A}">
                    <a16:rowId xmlns:a16="http://schemas.microsoft.com/office/drawing/2014/main" xmlns="" val="10006"/>
                  </a:ext>
                </a:extLst>
              </a:tr>
              <a:tr h="470421">
                <a:tc>
                  <a:txBody>
                    <a:bodyPr/>
                    <a:lstStyle/>
                    <a:p>
                      <a:r>
                        <a:rPr lang="en-CA" sz="1800" b="1" dirty="0"/>
                        <a:t>TOTAL</a:t>
                      </a:r>
                    </a:p>
                  </a:txBody>
                  <a:tcPr/>
                </a:tc>
                <a:tc>
                  <a:txBody>
                    <a:bodyPr/>
                    <a:lstStyle/>
                    <a:p>
                      <a:pPr algn="r"/>
                      <a:r>
                        <a:rPr lang="en-CA" sz="1800" b="1" dirty="0"/>
                        <a:t>$</a:t>
                      </a:r>
                      <a:r>
                        <a:rPr lang="en-CA" sz="1800" b="1" dirty="0" smtClean="0"/>
                        <a:t>4,100,040</a:t>
                      </a:r>
                      <a:endParaRPr lang="en-CA" sz="1800" b="1" dirty="0"/>
                    </a:p>
                  </a:txBody>
                  <a:tcPr/>
                </a:tc>
                <a:tc>
                  <a:txBody>
                    <a:bodyPr/>
                    <a:lstStyle/>
                    <a:p>
                      <a:endParaRPr lang="en-CA" sz="1800" b="1" dirty="0"/>
                    </a:p>
                  </a:txBody>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476672"/>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General Administration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endParaRPr lang="en-CA" sz="2400" b="1" dirty="0"/>
          </a:p>
          <a:p>
            <a:pPr lvl="0"/>
            <a:r>
              <a:rPr lang="en-US" b="1" dirty="0"/>
              <a:t>2021 Capital Budget</a:t>
            </a:r>
            <a:endParaRPr lang="en-CA" dirty="0"/>
          </a:p>
          <a:p>
            <a:pPr lvl="1"/>
            <a:r>
              <a:rPr lang="en-US" sz="2000" b="1" dirty="0"/>
              <a:t>Asset Management Plan </a:t>
            </a:r>
            <a:endParaRPr lang="en-CA" sz="2000" dirty="0"/>
          </a:p>
          <a:p>
            <a:pPr lvl="2"/>
            <a:r>
              <a:rPr lang="en-US" sz="2000" dirty="0"/>
              <a:t> $100,000 for the Township to update the Asset Management Plan to include all municipal assets in accordance with the Infrastructure for Jobs and Prosperity Act 2015 introduced by the Province of Ontario.</a:t>
            </a:r>
            <a:endParaRPr lang="en-CA" sz="2000" dirty="0"/>
          </a:p>
          <a:p>
            <a:pPr lvl="1"/>
            <a:r>
              <a:rPr lang="en-CA" sz="2000" b="1" dirty="0"/>
              <a:t>Telephone System Upgrades</a:t>
            </a:r>
            <a:endParaRPr lang="en-CA" sz="2000" dirty="0"/>
          </a:p>
          <a:p>
            <a:pPr lvl="2"/>
            <a:r>
              <a:rPr lang="en-US" sz="2000" dirty="0"/>
              <a:t>$21,000 to upgrade the telephone system</a:t>
            </a:r>
            <a:r>
              <a:rPr lang="en-CA" sz="2000" dirty="0"/>
              <a:t>.</a:t>
            </a:r>
          </a:p>
          <a:p>
            <a:pPr lvl="1"/>
            <a:r>
              <a:rPr lang="en-CA" sz="2000" b="1" dirty="0"/>
              <a:t>Online Interactive Planning Map and Property Database</a:t>
            </a:r>
            <a:endParaRPr lang="en-CA" sz="2000" dirty="0"/>
          </a:p>
          <a:p>
            <a:pPr lvl="2"/>
            <a:r>
              <a:rPr lang="en-US" sz="2000" dirty="0"/>
              <a:t>$10,000 to develop an online, integrated interactive mapping program</a:t>
            </a:r>
            <a:r>
              <a:rPr lang="en-CA" sz="2000" dirty="0"/>
              <a:t>.</a:t>
            </a:r>
          </a:p>
          <a:p>
            <a:pPr marL="457200" lvl="1" indent="0">
              <a:buNone/>
            </a:pPr>
            <a:endParaRPr lang="en-CA" sz="2000" dirty="0"/>
          </a:p>
          <a:p>
            <a:pPr lvl="2"/>
            <a:endParaRPr lang="en-CA" sz="2000" dirty="0"/>
          </a:p>
          <a:p>
            <a:pPr lvl="2"/>
            <a:endParaRPr lang="en-CA" sz="2000" dirty="0"/>
          </a:p>
          <a:p>
            <a:pPr>
              <a:buNone/>
            </a:pPr>
            <a:r>
              <a:rPr lang="en-US" sz="2000" dirty="0"/>
              <a:t> </a:t>
            </a:r>
            <a:endParaRPr lang="en-CA" sz="20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19</a:t>
            </a:fld>
            <a:endParaRPr lang="en-CA"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0"/>
            <a:ext cx="8229600" cy="1143000"/>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Our Township</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251520" y="980728"/>
            <a:ext cx="8435280" cy="5184576"/>
          </a:xfrm>
        </p:spPr>
        <p:txBody>
          <a:bodyPr rtlCol="0">
            <a:noAutofit/>
          </a:bodyPr>
          <a:lstStyle/>
          <a:p>
            <a:pPr fontAlgn="auto">
              <a:spcAft>
                <a:spcPts val="0"/>
              </a:spcAft>
              <a:buFont typeface="Arial" pitchFamily="34" charset="0"/>
              <a:buChar char="•"/>
              <a:defRPr/>
            </a:pPr>
            <a:r>
              <a:rPr lang="en-CA" sz="2000" dirty="0"/>
              <a:t>Area of 292 km</a:t>
            </a:r>
            <a:r>
              <a:rPr lang="en-CA" sz="2000" baseline="30000" dirty="0"/>
              <a:t>2</a:t>
            </a:r>
            <a:r>
              <a:rPr lang="en-CA" sz="2000" dirty="0"/>
              <a:t> and provide services to over 13,000 residents </a:t>
            </a:r>
          </a:p>
          <a:p>
            <a:pPr fontAlgn="auto">
              <a:spcAft>
                <a:spcPts val="0"/>
              </a:spcAft>
              <a:buFont typeface="Arial" pitchFamily="34" charset="0"/>
              <a:buChar char="•"/>
              <a:defRPr/>
            </a:pPr>
            <a:r>
              <a:rPr lang="en-CA" sz="2000" dirty="0"/>
              <a:t>The Township is responsible for maintaining: </a:t>
            </a:r>
          </a:p>
          <a:p>
            <a:pPr lvl="1" fontAlgn="auto">
              <a:spcAft>
                <a:spcPts val="0"/>
              </a:spcAft>
              <a:buFont typeface="Arial" pitchFamily="34" charset="0"/>
              <a:buChar char="•"/>
              <a:defRPr/>
            </a:pPr>
            <a:r>
              <a:rPr lang="en-CA" sz="2000" dirty="0"/>
              <a:t>225 km. of roads and 29 bridge and culvert structures</a:t>
            </a:r>
          </a:p>
          <a:p>
            <a:pPr lvl="1" fontAlgn="auto">
              <a:spcAft>
                <a:spcPts val="0"/>
              </a:spcAft>
              <a:buFont typeface="Arial" pitchFamily="34" charset="0"/>
              <a:buChar char="•"/>
              <a:defRPr/>
            </a:pPr>
            <a:r>
              <a:rPr lang="en-CA" sz="2000" dirty="0"/>
              <a:t>Fire protection and rescue services</a:t>
            </a:r>
          </a:p>
          <a:p>
            <a:pPr lvl="1" fontAlgn="auto">
              <a:spcAft>
                <a:spcPts val="0"/>
              </a:spcAft>
              <a:buFont typeface="Arial" pitchFamily="34" charset="0"/>
              <a:buChar char="•"/>
              <a:defRPr/>
            </a:pPr>
            <a:r>
              <a:rPr lang="en-CA" sz="2000" dirty="0"/>
              <a:t>82 ha. of open space</a:t>
            </a:r>
          </a:p>
          <a:p>
            <a:pPr lvl="1" fontAlgn="auto">
              <a:spcAft>
                <a:spcPts val="0"/>
              </a:spcAft>
              <a:buFont typeface="Arial" pitchFamily="34" charset="0"/>
              <a:buChar char="•"/>
              <a:defRPr/>
            </a:pPr>
            <a:r>
              <a:rPr lang="en-CA" sz="2000" dirty="0"/>
              <a:t>14 parks that include 11 play structures, 1 splash pad, 1 skate park, 1 leash free dog park, 3 tennis courts and 7 volunteer  ice rinks</a:t>
            </a:r>
          </a:p>
          <a:p>
            <a:pPr lvl="1" fontAlgn="auto">
              <a:spcAft>
                <a:spcPts val="0"/>
              </a:spcAft>
              <a:buFont typeface="Arial" pitchFamily="34" charset="0"/>
              <a:buChar char="•"/>
              <a:defRPr/>
            </a:pPr>
            <a:r>
              <a:rPr lang="en-CA" sz="2000" dirty="0"/>
              <a:t>7 community facilities</a:t>
            </a:r>
          </a:p>
          <a:p>
            <a:pPr lvl="1" fontAlgn="auto">
              <a:spcAft>
                <a:spcPts val="0"/>
              </a:spcAft>
              <a:buFont typeface="Arial" pitchFamily="34" charset="0"/>
              <a:buChar char="•"/>
              <a:defRPr/>
            </a:pPr>
            <a:r>
              <a:rPr lang="en-CA" sz="2000" dirty="0"/>
              <a:t>12 sports fields</a:t>
            </a:r>
          </a:p>
          <a:p>
            <a:pPr lvl="1" fontAlgn="auto">
              <a:spcAft>
                <a:spcPts val="0"/>
              </a:spcAft>
              <a:buFont typeface="Arial" pitchFamily="34" charset="0"/>
              <a:buChar char="•"/>
              <a:defRPr/>
            </a:pPr>
            <a:r>
              <a:rPr lang="en-CA" sz="2000" dirty="0"/>
              <a:t>6.6 km. of trails</a:t>
            </a:r>
          </a:p>
          <a:p>
            <a:pPr fontAlgn="auto">
              <a:spcAft>
                <a:spcPts val="0"/>
              </a:spcAft>
              <a:buFont typeface="Arial" pitchFamily="34" charset="0"/>
              <a:buChar char="•"/>
              <a:defRPr/>
            </a:pPr>
            <a:r>
              <a:rPr lang="en-CA" sz="2000" dirty="0"/>
              <a:t>Guelph/Eramosa employs 40 full time, 40 volunteer fire fighters, 19 part time/seasonal, 8 summer students &amp; 16 casual staff</a:t>
            </a:r>
          </a:p>
          <a:p>
            <a:pPr marL="342900" lvl="1" indent="-342900" fontAlgn="auto">
              <a:spcAft>
                <a:spcPts val="0"/>
              </a:spcAft>
              <a:buFont typeface="Arial" pitchFamily="34" charset="0"/>
              <a:buChar char="•"/>
              <a:defRPr/>
            </a:pPr>
            <a:r>
              <a:rPr lang="en-CA" sz="2000" dirty="0"/>
              <a:t>Guelph/Eramosa is one of seven municipalities in the County of Wellington</a:t>
            </a:r>
          </a:p>
          <a:p>
            <a:pPr fontAlgn="auto">
              <a:spcAft>
                <a:spcPts val="0"/>
              </a:spcAft>
              <a:buNone/>
              <a:defRPr/>
            </a:pPr>
            <a:endParaRPr lang="en-CA" sz="2000" dirty="0"/>
          </a:p>
          <a:p>
            <a:pPr fontAlgn="auto">
              <a:spcAft>
                <a:spcPts val="0"/>
              </a:spcAft>
              <a:buFont typeface="Arial" pitchFamily="34" charset="0"/>
              <a:buNone/>
              <a:defRPr/>
            </a:pPr>
            <a:r>
              <a:rPr lang="en-CA" sz="2000" dirty="0"/>
              <a:t> </a:t>
            </a:r>
          </a:p>
        </p:txBody>
      </p:sp>
      <p:pic>
        <p:nvPicPr>
          <p:cNvPr id="1434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a:t>
            </a:fld>
            <a:endParaRPr lang="en-CA"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476672"/>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General Administration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endParaRPr lang="en-CA" sz="2400" b="1" dirty="0"/>
          </a:p>
          <a:p>
            <a:pPr lvl="0"/>
            <a:r>
              <a:rPr lang="en-US" b="1" dirty="0"/>
              <a:t>2021 Capital Budget</a:t>
            </a:r>
            <a:endParaRPr lang="en-CA" dirty="0"/>
          </a:p>
          <a:p>
            <a:pPr lvl="1"/>
            <a:r>
              <a:rPr lang="en-CA" sz="2000" b="1" dirty="0"/>
              <a:t>Background Study – Community Benefit Charge</a:t>
            </a:r>
            <a:endParaRPr lang="en-CA" sz="2000" dirty="0"/>
          </a:p>
          <a:p>
            <a:pPr lvl="2"/>
            <a:r>
              <a:rPr lang="en-US" sz="2000" dirty="0"/>
              <a:t>$20,000 for consulting services to implement the new Community Benefit Charge introduced by the Province of Ontario in Bill 108 More Homes, More Choice-Ontario’s Housing Supply Action Plan</a:t>
            </a:r>
            <a:r>
              <a:rPr lang="en-CA" sz="2000" dirty="0"/>
              <a:t>.</a:t>
            </a:r>
          </a:p>
          <a:p>
            <a:pPr lvl="2"/>
            <a:endParaRPr lang="en-CA" sz="2000" dirty="0"/>
          </a:p>
          <a:p>
            <a:pPr lvl="1">
              <a:defRPr/>
            </a:pPr>
            <a:r>
              <a:rPr lang="en-CA" sz="2000" b="1" dirty="0"/>
              <a:t>IT Infrastructure Improvements</a:t>
            </a:r>
          </a:p>
          <a:p>
            <a:pPr lvl="2">
              <a:defRPr/>
            </a:pPr>
            <a:r>
              <a:rPr lang="en-CA" sz="2000" dirty="0"/>
              <a:t>$104,540 to upgrade server hardware, network equipment, software, licensing and installation.</a:t>
            </a:r>
          </a:p>
          <a:p>
            <a:pPr lvl="2"/>
            <a:endParaRPr lang="en-CA" sz="2000" dirty="0"/>
          </a:p>
          <a:p>
            <a:pPr lvl="2"/>
            <a:endParaRPr lang="en-CA" sz="2000" dirty="0"/>
          </a:p>
          <a:p>
            <a:pPr>
              <a:buNone/>
            </a:pPr>
            <a:r>
              <a:rPr lang="en-US" sz="2000" dirty="0"/>
              <a:t> </a:t>
            </a:r>
            <a:endParaRPr lang="en-CA" sz="20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20</a:t>
            </a:fld>
            <a:endParaRPr lang="en-CA" dirty="0">
              <a:solidFill>
                <a:schemeClr val="bg1"/>
              </a:solidFill>
            </a:endParaRPr>
          </a:p>
        </p:txBody>
      </p:sp>
    </p:spTree>
    <p:extLst>
      <p:ext uri="{BB962C8B-B14F-4D97-AF65-F5344CB8AC3E}">
        <p14:creationId xmlns:p14="http://schemas.microsoft.com/office/powerpoint/2010/main" val="16386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Fire and Emergency Services</a:t>
            </a:r>
            <a:br>
              <a:rPr lang="en-CA" sz="5400" b="1" dirty="0">
                <a:solidFill>
                  <a:srgbClr val="0095DA"/>
                </a:solidFill>
                <a:effectLst>
                  <a:outerShdw blurRad="50800" dist="50800" dir="5400000" algn="ctr" rotWithShape="0">
                    <a:schemeClr val="tx1"/>
                  </a:outerShdw>
                </a:effectLst>
              </a:rPr>
            </a:br>
            <a:r>
              <a:rPr lang="en-CA" sz="5400" b="1" dirty="0">
                <a:solidFill>
                  <a:srgbClr val="0095DA"/>
                </a:solidFill>
                <a:effectLst>
                  <a:outerShdw blurRad="50800" dist="50800" dir="5400000" algn="ctr" rotWithShape="0">
                    <a:schemeClr val="tx1"/>
                  </a:outerShdw>
                </a:effectLst>
              </a:rPr>
              <a:t>Capital Highlights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3556"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21</a:t>
            </a:fld>
            <a:endParaRPr lang="en-CA" dirty="0">
              <a:solidFill>
                <a:schemeClr val="bg1"/>
              </a:solidFill>
            </a:endParaRPr>
          </a:p>
        </p:txBody>
      </p:sp>
    </p:spTree>
    <p:extLst>
      <p:ext uri="{BB962C8B-B14F-4D97-AF65-F5344CB8AC3E}">
        <p14:creationId xmlns:p14="http://schemas.microsoft.com/office/powerpoint/2010/main" val="108139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9190" y="247551"/>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Fire and Emergency Services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107504" y="593974"/>
            <a:ext cx="8928992" cy="6264026"/>
          </a:xfrm>
        </p:spPr>
        <p:txBody>
          <a:bodyPr/>
          <a:lstStyle/>
          <a:p>
            <a:pPr>
              <a:buNone/>
            </a:pPr>
            <a:endParaRPr lang="en-CA" sz="2400" b="1" dirty="0"/>
          </a:p>
          <a:p>
            <a:pPr>
              <a:buNone/>
            </a:pPr>
            <a:r>
              <a:rPr lang="en-CA" sz="2800" b="1" dirty="0"/>
              <a:t>Proposed budget includes:</a:t>
            </a:r>
          </a:p>
          <a:p>
            <a:pPr>
              <a:buNone/>
            </a:pPr>
            <a:endParaRPr lang="en-CA" sz="2800" b="1" dirty="0"/>
          </a:p>
          <a:p>
            <a:pPr lvl="1"/>
            <a:r>
              <a:rPr lang="en-CA" sz="2000" b="1" dirty="0"/>
              <a:t>Bunker Gear</a:t>
            </a:r>
          </a:p>
          <a:p>
            <a:pPr lvl="2"/>
            <a:r>
              <a:rPr lang="en-CA" sz="2000" dirty="0"/>
              <a:t>$10,500 for bunker </a:t>
            </a:r>
            <a:r>
              <a:rPr lang="en-CA" sz="2000" dirty="0" smtClean="0"/>
              <a:t>gear</a:t>
            </a:r>
            <a:endParaRPr lang="en-CA" sz="2000" dirty="0"/>
          </a:p>
          <a:p>
            <a:pPr lvl="1"/>
            <a:r>
              <a:rPr lang="en-CA" sz="2000" b="1" dirty="0" smtClean="0"/>
              <a:t>Pagers</a:t>
            </a:r>
            <a:endParaRPr lang="en-CA" sz="2000" b="1" dirty="0"/>
          </a:p>
          <a:p>
            <a:pPr lvl="2"/>
            <a:r>
              <a:rPr lang="en-CA" sz="2000" dirty="0"/>
              <a:t>$5,000 bi-annual replacement of pagers and </a:t>
            </a:r>
            <a:r>
              <a:rPr lang="en-CA" sz="2000" dirty="0" smtClean="0"/>
              <a:t>batteries</a:t>
            </a:r>
            <a:endParaRPr lang="en-CA" sz="2000" dirty="0"/>
          </a:p>
          <a:p>
            <a:pPr lvl="1"/>
            <a:r>
              <a:rPr lang="en-CA" sz="2000" b="1" dirty="0" smtClean="0"/>
              <a:t>Emergency </a:t>
            </a:r>
            <a:r>
              <a:rPr lang="en-CA" sz="2000" b="1" dirty="0"/>
              <a:t>Reporting Software</a:t>
            </a:r>
          </a:p>
          <a:p>
            <a:pPr lvl="2"/>
            <a:r>
              <a:rPr lang="en-US" sz="2000" dirty="0"/>
              <a:t>$3,500 for records management software</a:t>
            </a:r>
            <a:r>
              <a:rPr lang="en-CA" sz="2000" dirty="0"/>
              <a:t> </a:t>
            </a:r>
            <a:endParaRPr lang="en-CA" sz="2000" dirty="0" smtClean="0"/>
          </a:p>
          <a:p>
            <a:pPr lvl="1"/>
            <a:r>
              <a:rPr lang="en-CA" sz="2000" b="1" dirty="0"/>
              <a:t>Internet Upgrade</a:t>
            </a:r>
          </a:p>
          <a:p>
            <a:pPr lvl="2"/>
            <a:r>
              <a:rPr lang="en-CA" sz="2000" dirty="0"/>
              <a:t>$13,000 for fiber optic high speed internet</a:t>
            </a:r>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22</a:t>
            </a:fld>
            <a:endParaRPr lang="en-CA" dirty="0">
              <a:solidFill>
                <a:schemeClr val="bg1"/>
              </a:solidFill>
            </a:endParaRPr>
          </a:p>
        </p:txBody>
      </p:sp>
    </p:spTree>
    <p:extLst>
      <p:ext uri="{BB962C8B-B14F-4D97-AF65-F5344CB8AC3E}">
        <p14:creationId xmlns:p14="http://schemas.microsoft.com/office/powerpoint/2010/main" val="94448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Public Works  </a:t>
            </a:r>
            <a:br>
              <a:rPr lang="en-CA" sz="5400" b="1" dirty="0">
                <a:solidFill>
                  <a:srgbClr val="0095DA"/>
                </a:solidFill>
                <a:effectLst>
                  <a:outerShdw blurRad="50800" dist="50800" dir="5400000" algn="ctr" rotWithShape="0">
                    <a:schemeClr val="tx1"/>
                  </a:outerShdw>
                </a:effectLst>
              </a:rPr>
            </a:br>
            <a:r>
              <a:rPr lang="en-CA" sz="5400" b="1" dirty="0">
                <a:solidFill>
                  <a:srgbClr val="0095DA"/>
                </a:solidFill>
                <a:effectLst>
                  <a:outerShdw blurRad="50800" dist="50800" dir="5400000" algn="ctr" rotWithShape="0">
                    <a:schemeClr val="tx1"/>
                  </a:outerShdw>
                </a:effectLst>
              </a:rPr>
              <a:t>Capital Highlights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3556"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23</a:t>
            </a:fld>
            <a:endParaRPr lang="en-CA" dirty="0">
              <a:solidFill>
                <a:schemeClr val="bg1"/>
              </a:solidFill>
            </a:endParaRPr>
          </a:p>
        </p:txBody>
      </p:sp>
    </p:spTree>
    <p:extLst>
      <p:ext uri="{BB962C8B-B14F-4D97-AF65-F5344CB8AC3E}">
        <p14:creationId xmlns:p14="http://schemas.microsoft.com/office/powerpoint/2010/main" val="123806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188640"/>
            <a:ext cx="8229600" cy="1052736"/>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328121"/>
            <a:ext cx="8353425" cy="6264026"/>
          </a:xfrm>
        </p:spPr>
        <p:txBody>
          <a:bodyPr/>
          <a:lstStyle/>
          <a:p>
            <a:pPr>
              <a:buNone/>
            </a:pPr>
            <a:r>
              <a:rPr lang="en-CA" sz="2400" b="1" dirty="0"/>
              <a:t>Proposed budget includes:</a:t>
            </a:r>
          </a:p>
          <a:p>
            <a:pPr>
              <a:buNone/>
            </a:pPr>
            <a:endParaRPr lang="en-CA" sz="2400" b="1" dirty="0"/>
          </a:p>
          <a:p>
            <a:r>
              <a:rPr lang="en-CA" sz="2200" dirty="0"/>
              <a:t>Woolwich Guelph Townline surface treatment (Lerch To Chilligo) </a:t>
            </a:r>
          </a:p>
          <a:p>
            <a:r>
              <a:rPr lang="en-CA" sz="2200" dirty="0"/>
              <a:t>Township Road 3 resurfacing  (Highway 7 to Wellington Road 30)</a:t>
            </a:r>
          </a:p>
          <a:p>
            <a:r>
              <a:rPr lang="en-CA" sz="2200" dirty="0"/>
              <a:t>Woolwich Guelph Townline resurfacing (</a:t>
            </a:r>
            <a:r>
              <a:rPr lang="en-CA" sz="2200" dirty="0" err="1"/>
              <a:t>Chilligo</a:t>
            </a:r>
            <a:r>
              <a:rPr lang="en-CA" sz="2200" dirty="0"/>
              <a:t> to Highway 7) </a:t>
            </a:r>
          </a:p>
          <a:p>
            <a:r>
              <a:rPr lang="en-CA" sz="2200" dirty="0"/>
              <a:t>Sixth Line box culvert replacement  </a:t>
            </a:r>
          </a:p>
          <a:p>
            <a:r>
              <a:rPr lang="en-CA" sz="2200" dirty="0"/>
              <a:t>Backhoe replacement</a:t>
            </a:r>
          </a:p>
          <a:p>
            <a:r>
              <a:rPr lang="en-CA" sz="2200" dirty="0"/>
              <a:t>Fleet vehicle replacement </a:t>
            </a:r>
          </a:p>
          <a:p>
            <a:r>
              <a:rPr lang="en-CA" sz="2200" dirty="0"/>
              <a:t>Public Works new fleet vehicle </a:t>
            </a:r>
          </a:p>
          <a:p>
            <a:pPr marL="0" indent="0">
              <a:buNone/>
            </a:pPr>
            <a:endParaRPr lang="en-CA" sz="22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24</a:t>
            </a:fld>
            <a:endParaRPr lang="en-CA" dirty="0">
              <a:solidFill>
                <a:schemeClr val="bg1"/>
              </a:solidFill>
            </a:endParaRPr>
          </a:p>
        </p:txBody>
      </p:sp>
    </p:spTree>
    <p:extLst>
      <p:ext uri="{BB962C8B-B14F-4D97-AF65-F5344CB8AC3E}">
        <p14:creationId xmlns:p14="http://schemas.microsoft.com/office/powerpoint/2010/main" val="349157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908719"/>
            <a:ext cx="8353425" cy="3063081"/>
          </a:xfrm>
        </p:spPr>
        <p:txBody>
          <a:bodyPr/>
          <a:lstStyle/>
          <a:p>
            <a:pPr algn="ctr">
              <a:buNone/>
            </a:pPr>
            <a:r>
              <a:rPr lang="en-CA" sz="2800" b="1" dirty="0"/>
              <a:t> Woolwich/Guelph Townline Surface Treatment</a:t>
            </a:r>
          </a:p>
          <a:p>
            <a:pPr marL="0" indent="0">
              <a:buNone/>
            </a:pPr>
            <a:r>
              <a:rPr lang="en-CA" sz="2400" dirty="0"/>
              <a:t>Existing surface gravel road of approx. 2 km from Lerch Road to Chilligo Road in Woolwich.</a:t>
            </a:r>
          </a:p>
          <a:p>
            <a:pPr marL="0" indent="0">
              <a:buNone/>
            </a:pPr>
            <a:r>
              <a:rPr lang="en-CA" sz="2400" dirty="0"/>
              <a:t>Woolwich driven multiyear gravel conversion project.  Road section maintained by Guelph/Eramosa and will reduce grader travel requirements. </a:t>
            </a:r>
          </a:p>
          <a:p>
            <a:pPr marL="0" indent="0">
              <a:buNone/>
            </a:pPr>
            <a:r>
              <a:rPr lang="en-CA" sz="2400" dirty="0"/>
              <a:t>Double (DST) and Single (SST) Surface Treatment Multiyear Program</a:t>
            </a:r>
          </a:p>
          <a:p>
            <a:pPr marL="0" indent="0">
              <a:buNone/>
            </a:pPr>
            <a:endParaRPr lang="en-CA" sz="2400" dirty="0"/>
          </a:p>
          <a:p>
            <a:pPr marL="0" indent="0">
              <a:buNone/>
            </a:pPr>
            <a:r>
              <a:rPr lang="en-CA" sz="2400" dirty="0"/>
              <a:t> </a:t>
            </a:r>
          </a:p>
          <a:p>
            <a:pPr>
              <a:buNone/>
            </a:pPr>
            <a:endParaRPr lang="en-CA" sz="2400" dirty="0"/>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25</a:t>
            </a:fld>
            <a:endParaRPr lang="en-CA" dirty="0">
              <a:solidFill>
                <a:schemeClr val="bg1"/>
              </a:solidFill>
            </a:endParaRPr>
          </a:p>
        </p:txBody>
      </p:sp>
      <p:sp>
        <p:nvSpPr>
          <p:cNvPr id="9" name="Content Placeholder 8"/>
          <p:cNvSpPr txBox="1">
            <a:spLocks/>
          </p:cNvSpPr>
          <p:nvPr/>
        </p:nvSpPr>
        <p:spPr bwMode="auto">
          <a:xfrm>
            <a:off x="395536" y="4121694"/>
            <a:ext cx="5087415" cy="5835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400" dirty="0"/>
              <a:t>2020 gravel and ditching completed</a:t>
            </a:r>
          </a:p>
          <a:p>
            <a:r>
              <a:rPr lang="en-CA" sz="2400" dirty="0"/>
              <a:t>2021 – DST Township cost $60,000</a:t>
            </a:r>
          </a:p>
          <a:p>
            <a:r>
              <a:rPr lang="en-CA" sz="2400" dirty="0"/>
              <a:t>2022 – SST </a:t>
            </a:r>
          </a:p>
          <a:p>
            <a:r>
              <a:rPr lang="en-CA" sz="2400" dirty="0"/>
              <a:t>Funding from Reserves </a:t>
            </a:r>
          </a:p>
          <a:p>
            <a:endParaRPr lang="en-CA" sz="2400" dirty="0"/>
          </a:p>
          <a:p>
            <a:endParaRPr lang="en-CA" sz="2400" dirty="0"/>
          </a:p>
          <a:p>
            <a:endParaRPr lang="en-CA" sz="1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28856" y="4214743"/>
            <a:ext cx="2490364" cy="1867773"/>
          </a:xfrm>
          <a:prstGeom prst="rect">
            <a:avLst/>
          </a:prstGeom>
        </p:spPr>
      </p:pic>
    </p:spTree>
    <p:extLst>
      <p:ext uri="{BB962C8B-B14F-4D97-AF65-F5344CB8AC3E}">
        <p14:creationId xmlns:p14="http://schemas.microsoft.com/office/powerpoint/2010/main" val="76286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908720"/>
            <a:ext cx="8353425" cy="6264026"/>
          </a:xfrm>
        </p:spPr>
        <p:txBody>
          <a:bodyPr/>
          <a:lstStyle/>
          <a:p>
            <a:pPr algn="ctr">
              <a:buNone/>
            </a:pPr>
            <a:r>
              <a:rPr lang="en-CA" sz="2800" b="1" dirty="0"/>
              <a:t>Township Road 3 Reconstruction</a:t>
            </a:r>
          </a:p>
          <a:p>
            <a:r>
              <a:rPr lang="en-CA" sz="2400" dirty="0"/>
              <a:t>Existing asphalt road</a:t>
            </a:r>
          </a:p>
          <a:p>
            <a:r>
              <a:rPr lang="en-CA" sz="2400" dirty="0"/>
              <a:t>Approx. 2.9 km from Highway 7 to Wellington Road 30</a:t>
            </a:r>
          </a:p>
          <a:p>
            <a:r>
              <a:rPr lang="en-CA" sz="2400" dirty="0"/>
              <a:t>Higher volume road with poor pavement condition</a:t>
            </a:r>
          </a:p>
          <a:p>
            <a:r>
              <a:rPr lang="en-CA" sz="2400" dirty="0"/>
              <a:t>Current project in 10 year plan</a:t>
            </a:r>
          </a:p>
          <a:p>
            <a:pPr marL="0" indent="0">
              <a:buNone/>
            </a:pPr>
            <a:r>
              <a:rPr lang="en-CA" sz="2400" dirty="0"/>
              <a:t> </a:t>
            </a:r>
          </a:p>
          <a:p>
            <a:pPr>
              <a:buNone/>
            </a:pPr>
            <a:r>
              <a:rPr lang="en-CA" sz="2400" dirty="0"/>
              <a:t>Proposed vertical realignment and </a:t>
            </a:r>
          </a:p>
          <a:p>
            <a:pPr>
              <a:buNone/>
            </a:pPr>
            <a:r>
              <a:rPr lang="en-CA" sz="2400" dirty="0"/>
              <a:t>100 mm hot mix surfacing </a:t>
            </a:r>
          </a:p>
          <a:p>
            <a:r>
              <a:rPr lang="en-CA" sz="2400" dirty="0"/>
              <a:t>Estimated cost: $1,587,000</a:t>
            </a:r>
          </a:p>
          <a:p>
            <a:r>
              <a:rPr lang="en-CA" sz="2400" dirty="0"/>
              <a:t>Funding from Gas Tax and Reserves </a:t>
            </a:r>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26</a:t>
            </a:fld>
            <a:endParaRPr lang="en-CA" dirty="0">
              <a:solidFill>
                <a:schemeClr val="bg1"/>
              </a:solidFill>
            </a:endParaRPr>
          </a:p>
        </p:txBody>
      </p:sp>
    </p:spTree>
    <p:extLst>
      <p:ext uri="{BB962C8B-B14F-4D97-AF65-F5344CB8AC3E}">
        <p14:creationId xmlns:p14="http://schemas.microsoft.com/office/powerpoint/2010/main" val="152784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908719"/>
            <a:ext cx="8353425" cy="4464497"/>
          </a:xfrm>
        </p:spPr>
        <p:txBody>
          <a:bodyPr/>
          <a:lstStyle/>
          <a:p>
            <a:pPr algn="ctr">
              <a:buNone/>
            </a:pPr>
            <a:r>
              <a:rPr lang="en-CA" sz="2800" b="1" dirty="0"/>
              <a:t> Woolwich/Guelph Townline Resurfacing </a:t>
            </a:r>
          </a:p>
          <a:p>
            <a:pPr marL="117475" indent="-117475" algn="ctr">
              <a:buNone/>
            </a:pPr>
            <a:r>
              <a:rPr lang="en-CA" sz="2800" b="1" dirty="0"/>
              <a:t>       (</a:t>
            </a:r>
            <a:r>
              <a:rPr lang="en-CA" sz="2800" b="1" dirty="0" err="1"/>
              <a:t>Chilligo</a:t>
            </a:r>
            <a:r>
              <a:rPr lang="en-CA" sz="2800" b="1" dirty="0"/>
              <a:t> to Highway 7)</a:t>
            </a:r>
          </a:p>
          <a:p>
            <a:pPr marL="0" indent="0">
              <a:buNone/>
            </a:pPr>
            <a:r>
              <a:rPr lang="en-CA" sz="2400" dirty="0"/>
              <a:t>Existing asphalt road of approx. 1.4 km from </a:t>
            </a:r>
            <a:r>
              <a:rPr lang="en-CA" sz="2400" dirty="0" err="1"/>
              <a:t>Chilligo</a:t>
            </a:r>
            <a:r>
              <a:rPr lang="en-CA" sz="2400" dirty="0"/>
              <a:t> Road in Woolwich to Highway 7</a:t>
            </a:r>
          </a:p>
          <a:p>
            <a:pPr marL="0" indent="0">
              <a:buNone/>
            </a:pPr>
            <a:r>
              <a:rPr lang="en-CA" sz="2400" dirty="0"/>
              <a:t>Current Project in 10 Year Plan</a:t>
            </a:r>
          </a:p>
          <a:p>
            <a:pPr marL="0" indent="0">
              <a:buNone/>
            </a:pPr>
            <a:r>
              <a:rPr lang="en-CA" sz="2400" dirty="0"/>
              <a:t>Coordinated boundary road project with Woolwich.  Road section maintained by Guelph/Eramosa.</a:t>
            </a:r>
          </a:p>
          <a:p>
            <a:pPr marL="0" indent="0">
              <a:buNone/>
            </a:pPr>
            <a:r>
              <a:rPr lang="en-CA" sz="2400" dirty="0"/>
              <a:t>Metrolinx grade level crossing improvements completed in 2020</a:t>
            </a:r>
          </a:p>
          <a:p>
            <a:pPr marL="0" indent="0">
              <a:buNone/>
            </a:pPr>
            <a:r>
              <a:rPr lang="en-CA" sz="2400" dirty="0"/>
              <a:t>Estimated Cost $405,000 – Township share $202,500</a:t>
            </a:r>
          </a:p>
          <a:p>
            <a:pPr marL="0" indent="0">
              <a:buNone/>
            </a:pPr>
            <a:r>
              <a:rPr lang="en-CA" sz="2400" dirty="0"/>
              <a:t>Shared funding from Reserves and Woolwich Township</a:t>
            </a:r>
          </a:p>
          <a:p>
            <a:pPr marL="0" indent="0">
              <a:buNone/>
            </a:pPr>
            <a:endParaRPr lang="en-CA" sz="2400" dirty="0"/>
          </a:p>
          <a:p>
            <a:pPr marL="0" indent="0">
              <a:buNone/>
            </a:pPr>
            <a:endParaRPr lang="en-CA" sz="2400" dirty="0"/>
          </a:p>
          <a:p>
            <a:pPr marL="0" indent="0">
              <a:buNone/>
            </a:pPr>
            <a:r>
              <a:rPr lang="en-CA" sz="2400" dirty="0"/>
              <a:t> </a:t>
            </a:r>
          </a:p>
          <a:p>
            <a:pPr>
              <a:buNone/>
            </a:pPr>
            <a:endParaRPr lang="en-CA" sz="2400" dirty="0"/>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27</a:t>
            </a:fld>
            <a:endParaRPr lang="en-CA" dirty="0">
              <a:solidFill>
                <a:schemeClr val="bg1"/>
              </a:solidFill>
            </a:endParaRPr>
          </a:p>
        </p:txBody>
      </p:sp>
      <p:sp>
        <p:nvSpPr>
          <p:cNvPr id="9" name="Content Placeholder 8"/>
          <p:cNvSpPr txBox="1">
            <a:spLocks/>
          </p:cNvSpPr>
          <p:nvPr/>
        </p:nvSpPr>
        <p:spPr bwMode="auto">
          <a:xfrm>
            <a:off x="683568" y="5256787"/>
            <a:ext cx="4877437" cy="810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400" dirty="0"/>
          </a:p>
          <a:p>
            <a:endParaRPr lang="en-CA" sz="2400" dirty="0"/>
          </a:p>
          <a:p>
            <a:endParaRPr lang="en-CA" sz="1800" dirty="0"/>
          </a:p>
        </p:txBody>
      </p:sp>
    </p:spTree>
    <p:extLst>
      <p:ext uri="{BB962C8B-B14F-4D97-AF65-F5344CB8AC3E}">
        <p14:creationId xmlns:p14="http://schemas.microsoft.com/office/powerpoint/2010/main" val="360731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7" y="1052736"/>
            <a:ext cx="4680520" cy="6264026"/>
          </a:xfrm>
        </p:spPr>
        <p:txBody>
          <a:bodyPr/>
          <a:lstStyle/>
          <a:p>
            <a:pPr marL="0" indent="0">
              <a:buNone/>
              <a:tabLst>
                <a:tab pos="0" algn="l"/>
              </a:tabLst>
            </a:pPr>
            <a:r>
              <a:rPr lang="en-CA" sz="2800" b="1" dirty="0"/>
              <a:t>Sixth Line Box Culvert  Replacement </a:t>
            </a:r>
          </a:p>
          <a:p>
            <a:r>
              <a:rPr lang="en-CA" sz="2400" dirty="0"/>
              <a:t>Non OSIM structure critical condition identified in 2020 </a:t>
            </a:r>
          </a:p>
          <a:p>
            <a:r>
              <a:rPr lang="en-CA" sz="2400" dirty="0"/>
              <a:t>Located on dead end road </a:t>
            </a:r>
          </a:p>
          <a:p>
            <a:r>
              <a:rPr lang="en-CA" sz="2400" dirty="0"/>
              <a:t>Cost: $125,000	</a:t>
            </a:r>
          </a:p>
          <a:p>
            <a:r>
              <a:rPr lang="en-CA" sz="2400" dirty="0"/>
              <a:t>Funding from Public Works Bridge Reserves</a:t>
            </a:r>
          </a:p>
          <a:p>
            <a:pPr marL="0" indent="0">
              <a:buNone/>
            </a:pPr>
            <a:endParaRPr lang="en-CA" sz="2400" dirty="0"/>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28</a:t>
            </a:fld>
            <a:endParaRPr lang="en-CA" dirty="0">
              <a:solidFill>
                <a:schemeClr val="bg1"/>
              </a:solidFill>
            </a:endParaRPr>
          </a:p>
        </p:txBody>
      </p:sp>
      <p:pic>
        <p:nvPicPr>
          <p:cNvPr id="11" name="Picture 10" descr="A close up of a stone wall&#10;&#10;Description automatically generated">
            <a:extLst>
              <a:ext uri="{FF2B5EF4-FFF2-40B4-BE49-F238E27FC236}">
                <a16:creationId xmlns:a16="http://schemas.microsoft.com/office/drawing/2014/main" xmlns="" id="{1D3228B9-32E1-4933-853C-C8DF63231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18336" y="1280827"/>
            <a:ext cx="2350592" cy="1762944"/>
          </a:xfrm>
          <a:prstGeom prst="rect">
            <a:avLst/>
          </a:prstGeom>
        </p:spPr>
      </p:pic>
      <p:pic>
        <p:nvPicPr>
          <p:cNvPr id="13" name="Picture 12" descr="A close up of a rock&#10;&#10;Description automatically generated">
            <a:extLst>
              <a:ext uri="{FF2B5EF4-FFF2-40B4-BE49-F238E27FC236}">
                <a16:creationId xmlns:a16="http://schemas.microsoft.com/office/drawing/2014/main" xmlns="" id="{C4D665C5-DA33-4FFF-8113-6C323DE14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18335" y="3837172"/>
            <a:ext cx="2350589" cy="1762942"/>
          </a:xfrm>
          <a:prstGeom prst="rect">
            <a:avLst/>
          </a:prstGeom>
        </p:spPr>
      </p:pic>
    </p:spTree>
    <p:extLst>
      <p:ext uri="{BB962C8B-B14F-4D97-AF65-F5344CB8AC3E}">
        <p14:creationId xmlns:p14="http://schemas.microsoft.com/office/powerpoint/2010/main" val="157570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CA" dirty="0"/>
          </a:p>
        </p:txBody>
      </p:sp>
      <p:sp>
        <p:nvSpPr>
          <p:cNvPr id="25603" name="Content Placeholder 8"/>
          <p:cNvSpPr>
            <a:spLocks noGrp="1"/>
          </p:cNvSpPr>
          <p:nvPr>
            <p:ph idx="1"/>
          </p:nvPr>
        </p:nvSpPr>
        <p:spPr>
          <a:xfrm>
            <a:off x="395536" y="1102544"/>
            <a:ext cx="6840759" cy="456430"/>
          </a:xfrm>
        </p:spPr>
        <p:txBody>
          <a:bodyPr/>
          <a:lstStyle/>
          <a:p>
            <a:pPr algn="ctr">
              <a:buNone/>
            </a:pPr>
            <a:r>
              <a:rPr lang="en-CA" sz="2800" b="1" dirty="0"/>
              <a:t>Backhoe Replacement </a:t>
            </a:r>
          </a:p>
          <a:p>
            <a:pPr marL="0" indent="0">
              <a:buNone/>
            </a:pPr>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29</a:t>
            </a:fld>
            <a:endParaRPr lang="en-CA" dirty="0">
              <a:solidFill>
                <a:schemeClr val="bg1"/>
              </a:solidFill>
            </a:endParaRPr>
          </a:p>
        </p:txBody>
      </p:sp>
      <p:sp>
        <p:nvSpPr>
          <p:cNvPr id="9" name="Content Placeholder 8"/>
          <p:cNvSpPr txBox="1">
            <a:spLocks/>
          </p:cNvSpPr>
          <p:nvPr/>
        </p:nvSpPr>
        <p:spPr bwMode="auto">
          <a:xfrm>
            <a:off x="392939" y="1655748"/>
            <a:ext cx="6840759" cy="4149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400" dirty="0"/>
              <a:t>Unit 307 is a 2005 John Deere 310 backhoe</a:t>
            </a:r>
          </a:p>
          <a:p>
            <a:r>
              <a:rPr lang="en-CA" sz="2400" dirty="0"/>
              <a:t>Estimated service life as per  Fleet Replacement Policy is 12 years</a:t>
            </a:r>
          </a:p>
          <a:p>
            <a:r>
              <a:rPr lang="en-CA" sz="2400" dirty="0"/>
              <a:t>High wear piece of equipment  essential for summer maintenance and winter salt loading </a:t>
            </a:r>
          </a:p>
          <a:p>
            <a:r>
              <a:rPr lang="en-CA" sz="2400" dirty="0"/>
              <a:t>Cost: $170,000	</a:t>
            </a:r>
          </a:p>
          <a:p>
            <a:r>
              <a:rPr lang="en-CA" sz="2400" dirty="0"/>
              <a:t>Funding from Public Works Equipment Reserves </a:t>
            </a:r>
          </a:p>
          <a:p>
            <a:pPr marL="0" indent="0">
              <a:buFont typeface="Arial" charset="0"/>
              <a:buNone/>
            </a:pPr>
            <a:endParaRPr lang="en-CA" sz="2400" dirty="0"/>
          </a:p>
          <a:p>
            <a:endParaRPr lang="en-CA" sz="1800" dirty="0"/>
          </a:p>
        </p:txBody>
      </p:sp>
    </p:spTree>
    <p:extLst>
      <p:ext uri="{BB962C8B-B14F-4D97-AF65-F5344CB8AC3E}">
        <p14:creationId xmlns:p14="http://schemas.microsoft.com/office/powerpoint/2010/main" val="14028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0"/>
            <a:ext cx="8229600" cy="1143000"/>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Our Township</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14340" name="Content Placeholder 6" descr="GET Logo_approved (2).jpg"/>
          <p:cNvPicPr>
            <a:picLocks noChangeAspect="1"/>
          </p:cNvPicPr>
          <p:nvPr/>
        </p:nvPicPr>
        <p:blipFill>
          <a:blip r:embed="rId3"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a:t>
            </a:fld>
            <a:endParaRPr lang="en-CA"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683568" y="908720"/>
            <a:ext cx="7711952" cy="514130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7" y="1052736"/>
            <a:ext cx="4464496" cy="5112568"/>
          </a:xfrm>
        </p:spPr>
        <p:txBody>
          <a:bodyPr/>
          <a:lstStyle/>
          <a:p>
            <a:pPr>
              <a:buNone/>
            </a:pPr>
            <a:r>
              <a:rPr lang="en-CA" sz="2800" b="1" dirty="0"/>
              <a:t>Fleet Vehicle Replacement </a:t>
            </a:r>
          </a:p>
          <a:p>
            <a:r>
              <a:rPr lang="en-CA" sz="2400" dirty="0"/>
              <a:t>Unit 121 is a 2011 model year with over 260,000 km’s</a:t>
            </a:r>
          </a:p>
          <a:p>
            <a:r>
              <a:rPr lang="en-CA" sz="2400" dirty="0"/>
              <a:t>Fleet Replacement Policy outlines general life expectancy of 8 years; 200,000 km’s for pickup trucks </a:t>
            </a:r>
          </a:p>
          <a:p>
            <a:r>
              <a:rPr lang="en-CA" sz="2400" dirty="0"/>
              <a:t>Cost: $50,000	</a:t>
            </a:r>
          </a:p>
          <a:p>
            <a:r>
              <a:rPr lang="en-CA" sz="2400" dirty="0"/>
              <a:t>Funding from Public Works Equipment Reserves </a:t>
            </a:r>
          </a:p>
          <a:p>
            <a:pPr marL="0" indent="0">
              <a:buNone/>
            </a:pPr>
            <a:endParaRPr lang="en-CA" sz="2400" dirty="0"/>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30</a:t>
            </a:fld>
            <a:endParaRPr lang="en-CA"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588" b="15958"/>
          <a:stretch/>
        </p:blipFill>
        <p:spPr>
          <a:xfrm>
            <a:off x="5066749" y="2204864"/>
            <a:ext cx="3532177" cy="1760469"/>
          </a:xfrm>
          <a:prstGeom prst="rect">
            <a:avLst/>
          </a:prstGeom>
        </p:spPr>
      </p:pic>
    </p:spTree>
    <p:extLst>
      <p:ext uri="{BB962C8B-B14F-4D97-AF65-F5344CB8AC3E}">
        <p14:creationId xmlns:p14="http://schemas.microsoft.com/office/powerpoint/2010/main" val="125633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Public Works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765920" y="1309687"/>
            <a:ext cx="7488831" cy="4608512"/>
          </a:xfrm>
        </p:spPr>
        <p:txBody>
          <a:bodyPr/>
          <a:lstStyle/>
          <a:p>
            <a:pPr algn="ctr">
              <a:buNone/>
            </a:pPr>
            <a:r>
              <a:rPr lang="en-CA" sz="2800" b="1" dirty="0"/>
              <a:t>Fleet Vehicle  </a:t>
            </a:r>
          </a:p>
          <a:p>
            <a:r>
              <a:rPr lang="en-CA" sz="2400" dirty="0"/>
              <a:t>New Fleet vehicle – approved in 2020 but deferred due to COVID</a:t>
            </a:r>
          </a:p>
          <a:p>
            <a:r>
              <a:rPr lang="en-CA" sz="2400" dirty="0"/>
              <a:t>Growth related </a:t>
            </a:r>
          </a:p>
          <a:p>
            <a:r>
              <a:rPr lang="en-CA" sz="2400" dirty="0"/>
              <a:t>New vehicle identified through Development Charges Background Study</a:t>
            </a:r>
          </a:p>
          <a:p>
            <a:r>
              <a:rPr lang="en-CA" sz="2400" dirty="0"/>
              <a:t>Estimate Cost: $38,000	</a:t>
            </a:r>
          </a:p>
          <a:p>
            <a:r>
              <a:rPr lang="en-CA" sz="2400" dirty="0"/>
              <a:t>Funding from Development Charges </a:t>
            </a:r>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31</a:t>
            </a:fld>
            <a:endParaRPr lang="en-CA" dirty="0">
              <a:solidFill>
                <a:schemeClr val="bg1"/>
              </a:solidFill>
            </a:endParaRPr>
          </a:p>
        </p:txBody>
      </p:sp>
    </p:spTree>
    <p:extLst>
      <p:ext uri="{BB962C8B-B14F-4D97-AF65-F5344CB8AC3E}">
        <p14:creationId xmlns:p14="http://schemas.microsoft.com/office/powerpoint/2010/main" val="33946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Water/Wastewater</a:t>
            </a:r>
            <a:br>
              <a:rPr lang="en-CA" sz="5400" b="1" dirty="0">
                <a:solidFill>
                  <a:srgbClr val="0095DA"/>
                </a:solidFill>
                <a:effectLst>
                  <a:outerShdw blurRad="50800" dist="50800" dir="5400000" algn="ctr" rotWithShape="0">
                    <a:schemeClr val="tx1"/>
                  </a:outerShdw>
                </a:effectLst>
              </a:rPr>
            </a:br>
            <a:r>
              <a:rPr lang="en-CA" sz="5400" b="1" dirty="0">
                <a:solidFill>
                  <a:srgbClr val="0095DA"/>
                </a:solidFill>
                <a:effectLst>
                  <a:outerShdw blurRad="50800" dist="50800" dir="5400000" algn="ctr" rotWithShape="0">
                    <a:schemeClr val="tx1"/>
                  </a:outerShdw>
                </a:effectLst>
              </a:rPr>
              <a:t>Capital  Highlights</a:t>
            </a:r>
          </a:p>
        </p:txBody>
      </p:sp>
      <p:sp>
        <p:nvSpPr>
          <p:cNvPr id="29698" name="Subtitle 6"/>
          <p:cNvSpPr>
            <a:spLocks noGrp="1"/>
          </p:cNvSpPr>
          <p:nvPr>
            <p:ph type="subTitle" idx="1"/>
          </p:nvPr>
        </p:nvSpPr>
        <p:spPr/>
        <p:txBody>
          <a:bodyPr/>
          <a:lstStyle/>
          <a:p>
            <a:r>
              <a:rPr lang="en-CA" sz="4000" dirty="0">
                <a:solidFill>
                  <a:schemeClr val="tx1"/>
                </a:solidFill>
              </a:rPr>
              <a:t>(Funded through User Fees)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970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32</a:t>
            </a:fld>
            <a:endParaRPr lang="en-CA" dirty="0">
              <a:solidFill>
                <a:schemeClr val="bg1"/>
              </a:solidFill>
            </a:endParaRPr>
          </a:p>
        </p:txBody>
      </p:sp>
    </p:spTree>
    <p:extLst>
      <p:ext uri="{BB962C8B-B14F-4D97-AF65-F5344CB8AC3E}">
        <p14:creationId xmlns:p14="http://schemas.microsoft.com/office/powerpoint/2010/main" val="2812744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90512"/>
            <a:ext cx="8229600" cy="93662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Water and Wastewater</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9" name="Content Placeholder 8"/>
          <p:cNvSpPr>
            <a:spLocks noGrp="1"/>
          </p:cNvSpPr>
          <p:nvPr>
            <p:ph idx="1"/>
          </p:nvPr>
        </p:nvSpPr>
        <p:spPr>
          <a:xfrm>
            <a:off x="611560" y="1268760"/>
            <a:ext cx="8208962" cy="5184775"/>
          </a:xfrm>
        </p:spPr>
        <p:txBody>
          <a:bodyPr>
            <a:normAutofit/>
          </a:bodyPr>
          <a:lstStyle/>
          <a:p>
            <a:pPr>
              <a:lnSpc>
                <a:spcPct val="80000"/>
              </a:lnSpc>
              <a:buNone/>
            </a:pPr>
            <a:r>
              <a:rPr lang="en-CA" sz="2800" b="1" dirty="0"/>
              <a:t>Proposed budget includes:</a:t>
            </a:r>
          </a:p>
          <a:p>
            <a:pPr>
              <a:lnSpc>
                <a:spcPct val="80000"/>
              </a:lnSpc>
            </a:pPr>
            <a:endParaRPr lang="en-CA" sz="2200" dirty="0"/>
          </a:p>
          <a:p>
            <a:pPr>
              <a:lnSpc>
                <a:spcPct val="80000"/>
              </a:lnSpc>
            </a:pPr>
            <a:r>
              <a:rPr lang="en-CA" sz="2200" dirty="0"/>
              <a:t>SCADA upgrades (water &amp; wastewater)</a:t>
            </a:r>
          </a:p>
          <a:p>
            <a:pPr>
              <a:lnSpc>
                <a:spcPct val="80000"/>
              </a:lnSpc>
            </a:pPr>
            <a:r>
              <a:rPr lang="en-CA" sz="2200" dirty="0"/>
              <a:t>Catherine Street railway watermain connection</a:t>
            </a:r>
          </a:p>
          <a:p>
            <a:pPr>
              <a:lnSpc>
                <a:spcPct val="80000"/>
              </a:lnSpc>
            </a:pPr>
            <a:r>
              <a:rPr lang="en-CA" sz="2200" dirty="0"/>
              <a:t>Alma Street watermain replacement </a:t>
            </a:r>
          </a:p>
          <a:p>
            <a:pPr>
              <a:lnSpc>
                <a:spcPct val="80000"/>
              </a:lnSpc>
            </a:pPr>
            <a:r>
              <a:rPr lang="en-CA" sz="2200" dirty="0"/>
              <a:t>Wellington Road 27 railway crossing servicing improvements (water &amp; wastewater)</a:t>
            </a:r>
          </a:p>
          <a:p>
            <a:pPr>
              <a:lnSpc>
                <a:spcPct val="80000"/>
              </a:lnSpc>
            </a:pPr>
            <a:r>
              <a:rPr lang="en-CA" sz="2200" dirty="0"/>
              <a:t>Ridge Road Sewage Pumping Station piping replacement</a:t>
            </a:r>
          </a:p>
          <a:p>
            <a:pPr>
              <a:lnSpc>
                <a:spcPct val="80000"/>
              </a:lnSpc>
            </a:pPr>
            <a:r>
              <a:rPr lang="en-CA" sz="2200" dirty="0"/>
              <a:t>Sanitary inflow investigation – Rockwood smoke testing</a:t>
            </a:r>
          </a:p>
          <a:p>
            <a:pPr>
              <a:lnSpc>
                <a:spcPct val="80000"/>
              </a:lnSpc>
            </a:pPr>
            <a:endParaRPr lang="en-CA" sz="2700" dirty="0"/>
          </a:p>
        </p:txBody>
      </p:sp>
      <p:pic>
        <p:nvPicPr>
          <p:cNvPr id="28676"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33</a:t>
            </a:fld>
            <a:endParaRPr lang="en-CA" dirty="0">
              <a:solidFill>
                <a:schemeClr val="bg1"/>
              </a:solidFill>
            </a:endParaRPr>
          </a:p>
        </p:txBody>
      </p:sp>
    </p:spTree>
    <p:extLst>
      <p:ext uri="{BB962C8B-B14F-4D97-AF65-F5344CB8AC3E}">
        <p14:creationId xmlns:p14="http://schemas.microsoft.com/office/powerpoint/2010/main" val="228882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r>
              <a:rPr lang="en-CA" sz="2400" b="1" dirty="0"/>
              <a:t>SCADA Upgrades </a:t>
            </a:r>
          </a:p>
          <a:p>
            <a:r>
              <a:rPr lang="en-CA" sz="2400" dirty="0"/>
              <a:t>SCADA system road map report completed as part of 2018 capital budget</a:t>
            </a:r>
          </a:p>
          <a:p>
            <a:r>
              <a:rPr lang="en-CA" sz="2400" dirty="0"/>
              <a:t>Proposed Multi Year Work Plan to upgrade overall system</a:t>
            </a:r>
          </a:p>
          <a:p>
            <a:endParaRPr lang="en-CA" sz="2400" dirty="0"/>
          </a:p>
          <a:p>
            <a:pPr marL="0" indent="0">
              <a:buNone/>
            </a:pPr>
            <a:r>
              <a:rPr lang="en-CA" sz="2400" dirty="0"/>
              <a:t>Year two (2021) focuses on water facilities  </a:t>
            </a:r>
          </a:p>
          <a:p>
            <a:r>
              <a:rPr lang="en-CA" sz="2400" dirty="0"/>
              <a:t>Multi Year Plan included in 2020 Water &amp; Wastewater Rate Study </a:t>
            </a:r>
          </a:p>
          <a:p>
            <a:r>
              <a:rPr lang="en-CA" sz="2400" dirty="0"/>
              <a:t>Estimated Year 2021 cost: $100,000 </a:t>
            </a:r>
          </a:p>
          <a:p>
            <a:r>
              <a:rPr lang="en-CA" sz="2400" dirty="0"/>
              <a:t>Funding from Water Reserves</a:t>
            </a:r>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34</a:t>
            </a:fld>
            <a:endParaRPr lang="en-CA" dirty="0">
              <a:solidFill>
                <a:schemeClr val="bg1"/>
              </a:solidFill>
            </a:endParaRPr>
          </a:p>
        </p:txBody>
      </p:sp>
    </p:spTree>
    <p:extLst>
      <p:ext uri="{BB962C8B-B14F-4D97-AF65-F5344CB8AC3E}">
        <p14:creationId xmlns:p14="http://schemas.microsoft.com/office/powerpoint/2010/main" val="24392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r>
              <a:rPr lang="en-CA" sz="2400" b="1" dirty="0"/>
              <a:t>SCADA Upgrades Cont.</a:t>
            </a:r>
          </a:p>
          <a:p>
            <a:pPr>
              <a:buNone/>
            </a:pPr>
            <a:endParaRPr lang="en-CA" sz="2400" dirty="0"/>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35</a:t>
            </a:fld>
            <a:endParaRPr lang="en-CA" dirty="0">
              <a:solidFill>
                <a:schemeClr val="bg1"/>
              </a:solidFill>
            </a:endParaRPr>
          </a:p>
        </p:txBody>
      </p:sp>
      <p:pic>
        <p:nvPicPr>
          <p:cNvPr id="2" name="Picture 1" descr="320315 - Guelph Eramosa SCADA Road Map.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9433" t="15463" r="22055" b="18125"/>
          <a:stretch/>
        </p:blipFill>
        <p:spPr>
          <a:xfrm>
            <a:off x="544768" y="1523529"/>
            <a:ext cx="8098489" cy="4281959"/>
          </a:xfrm>
          <a:prstGeom prst="rect">
            <a:avLst/>
          </a:prstGeom>
          <a:effectLst>
            <a:outerShdw blurRad="50800" dist="50800" dir="5400000" algn="ctr" rotWithShape="0">
              <a:srgbClr val="000000">
                <a:alpha val="34000"/>
              </a:srgbClr>
            </a:outerShdw>
          </a:effectLst>
        </p:spPr>
      </p:pic>
    </p:spTree>
    <p:extLst>
      <p:ext uri="{BB962C8B-B14F-4D97-AF65-F5344CB8AC3E}">
        <p14:creationId xmlns:p14="http://schemas.microsoft.com/office/powerpoint/2010/main" val="1291952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2232248"/>
          </a:xfrm>
        </p:spPr>
        <p:txBody>
          <a:bodyPr/>
          <a:lstStyle/>
          <a:p>
            <a:pPr>
              <a:buNone/>
            </a:pPr>
            <a:r>
              <a:rPr lang="en-CA" sz="2400" b="1" dirty="0"/>
              <a:t>Catherine Street Railway Watermain Connection </a:t>
            </a:r>
          </a:p>
          <a:p>
            <a:r>
              <a:rPr lang="en-CA" sz="2400" dirty="0"/>
              <a:t>Proposed 2</a:t>
            </a:r>
            <a:r>
              <a:rPr lang="en-CA" sz="2400" baseline="30000" dirty="0"/>
              <a:t>nd</a:t>
            </a:r>
            <a:r>
              <a:rPr lang="en-CA" sz="2400" dirty="0"/>
              <a:t> watermain to Rockwood north of tracks</a:t>
            </a:r>
          </a:p>
          <a:p>
            <a:r>
              <a:rPr lang="en-CA" sz="2400" dirty="0"/>
              <a:t>Provided redundancy for supply of water and fire protection to new development north of tracks with connection of watermain on Catherine Street to Rockmosa Drive</a:t>
            </a:r>
          </a:p>
          <a:p>
            <a:r>
              <a:rPr lang="en-CA" sz="2400" dirty="0"/>
              <a:t>Approvals on-going with Metrolinx </a:t>
            </a:r>
          </a:p>
          <a:p>
            <a:endParaRPr lang="en-CA" sz="2400" dirty="0"/>
          </a:p>
          <a:p>
            <a:endParaRPr lang="en-CA" sz="1800" dirty="0"/>
          </a:p>
        </p:txBody>
      </p:sp>
      <p:pic>
        <p:nvPicPr>
          <p:cNvPr id="25604" name="Content Placeholder 6" descr="GET Logo_approved (2).jpg"/>
          <p:cNvPicPr>
            <a:picLocks noChangeAspect="1"/>
          </p:cNvPicPr>
          <p:nvPr/>
        </p:nvPicPr>
        <p:blipFill>
          <a:blip r:embed="rId3"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36</a:t>
            </a:fld>
            <a:endParaRPr lang="en-CA" dirty="0">
              <a:solidFill>
                <a:schemeClr val="bg1"/>
              </a:solidFill>
            </a:endParaRPr>
          </a:p>
        </p:txBody>
      </p:sp>
      <p:pic>
        <p:nvPicPr>
          <p:cNvPr id="6" name="Picture 5" descr="Guelph Eramosa Landscape 11 x 17.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9051" t="21126" r="37400" b="19682"/>
          <a:stretch/>
        </p:blipFill>
        <p:spPr>
          <a:xfrm>
            <a:off x="4572000" y="3698057"/>
            <a:ext cx="3908704" cy="2356718"/>
          </a:xfrm>
          <a:prstGeom prst="rect">
            <a:avLst/>
          </a:prstGeom>
        </p:spPr>
      </p:pic>
      <p:sp>
        <p:nvSpPr>
          <p:cNvPr id="2" name="TextBox 1"/>
          <p:cNvSpPr txBox="1"/>
          <p:nvPr/>
        </p:nvSpPr>
        <p:spPr>
          <a:xfrm>
            <a:off x="395536" y="3645024"/>
            <a:ext cx="3672408" cy="1938992"/>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n-lt"/>
              </a:rPr>
              <a:t>Estimated cost: $430,000 </a:t>
            </a:r>
          </a:p>
          <a:p>
            <a:pPr marL="342900" indent="-342900">
              <a:buFont typeface="Arial" panose="020B0604020202020204" pitchFamily="34" charset="0"/>
              <a:buChar char="•"/>
            </a:pPr>
            <a:r>
              <a:rPr lang="en-CA" sz="2400" dirty="0">
                <a:latin typeface="+mn-lt"/>
              </a:rPr>
              <a:t>Funding from Development Charges and Water Capital Reserves</a:t>
            </a:r>
          </a:p>
        </p:txBody>
      </p:sp>
    </p:spTree>
    <p:extLst>
      <p:ext uri="{BB962C8B-B14F-4D97-AF65-F5344CB8AC3E}">
        <p14:creationId xmlns:p14="http://schemas.microsoft.com/office/powerpoint/2010/main" val="4043414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r>
              <a:rPr lang="en-CA" sz="2400" b="1" dirty="0"/>
              <a:t>Alma Street Watermain Replacement  </a:t>
            </a:r>
          </a:p>
          <a:p>
            <a:r>
              <a:rPr lang="en-CA" sz="2400" dirty="0"/>
              <a:t>Replacement of approximately 170 m. of watermain along Alma Street (Inkerman to Pasmore)</a:t>
            </a:r>
          </a:p>
          <a:p>
            <a:r>
              <a:rPr lang="en-CA" sz="2400" dirty="0"/>
              <a:t>Combined Project with Highway 7 improvements for proposed Alma Street commercial development  </a:t>
            </a:r>
          </a:p>
          <a:p>
            <a:r>
              <a:rPr lang="en-CA" sz="2400" dirty="0"/>
              <a:t>Eliminates numerous capped water services remaining from demolished properties along that section of Alma St.</a:t>
            </a:r>
          </a:p>
          <a:p>
            <a:r>
              <a:rPr lang="en-CA" sz="2400" dirty="0"/>
              <a:t>Project contingent on commercial development moving forward.</a:t>
            </a:r>
          </a:p>
          <a:p>
            <a:r>
              <a:rPr lang="en-CA" sz="2400" dirty="0"/>
              <a:t>Cost: $225,000	</a:t>
            </a:r>
          </a:p>
          <a:p>
            <a:r>
              <a:rPr lang="en-CA" sz="2400" dirty="0"/>
              <a:t>Funding from Water Reserves </a:t>
            </a:r>
          </a:p>
          <a:p>
            <a:endParaRPr lang="en-CA" sz="2400" dirty="0"/>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37</a:t>
            </a:fld>
            <a:endParaRPr lang="en-CA" dirty="0">
              <a:solidFill>
                <a:schemeClr val="bg1"/>
              </a:solidFill>
            </a:endParaRPr>
          </a:p>
        </p:txBody>
      </p:sp>
    </p:spTree>
    <p:extLst>
      <p:ext uri="{BB962C8B-B14F-4D97-AF65-F5344CB8AC3E}">
        <p14:creationId xmlns:p14="http://schemas.microsoft.com/office/powerpoint/2010/main" val="192256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908720"/>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908720"/>
            <a:ext cx="8353425" cy="6264026"/>
          </a:xfrm>
        </p:spPr>
        <p:txBody>
          <a:bodyPr/>
          <a:lstStyle/>
          <a:p>
            <a:pPr>
              <a:buNone/>
            </a:pPr>
            <a:r>
              <a:rPr lang="en-CA" sz="2400" b="1" dirty="0"/>
              <a:t>Wellington Road 27 Railway Crossing Servicing Improvements   </a:t>
            </a:r>
          </a:p>
          <a:p>
            <a:r>
              <a:rPr lang="en-CA" sz="2400" dirty="0"/>
              <a:t>Metrolinx is twinning the existing track on the Guelph Corridor </a:t>
            </a:r>
          </a:p>
          <a:p>
            <a:r>
              <a:rPr lang="en-CA" sz="2400" dirty="0"/>
              <a:t>Original servicing tunnel under rail was design and constructed under agreement in the 1970’s for a single track  </a:t>
            </a:r>
          </a:p>
          <a:p>
            <a:r>
              <a:rPr lang="en-CA" sz="2400" dirty="0"/>
              <a:t>Twin track requires extension of servicing tunnel </a:t>
            </a:r>
          </a:p>
          <a:p>
            <a:r>
              <a:rPr lang="en-CA" sz="2400" dirty="0"/>
              <a:t>Project contingent on Metrolinx timing for twinning estimated to commence in 2021</a:t>
            </a:r>
          </a:p>
          <a:p>
            <a:r>
              <a:rPr lang="en-CA" sz="2400" dirty="0"/>
              <a:t>Estimated Cost: $200,000	</a:t>
            </a:r>
          </a:p>
          <a:p>
            <a:r>
              <a:rPr lang="en-CA" sz="2400" dirty="0"/>
              <a:t>Funding from Water &amp;</a:t>
            </a:r>
          </a:p>
          <a:p>
            <a:pPr marL="0" indent="0">
              <a:buNone/>
            </a:pPr>
            <a:r>
              <a:rPr lang="en-CA" sz="2400" dirty="0"/>
              <a:t>     Wastewater Reserves </a:t>
            </a:r>
          </a:p>
          <a:p>
            <a:endParaRPr lang="en-CA" sz="2400" dirty="0"/>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38</a:t>
            </a:fld>
            <a:endParaRPr lang="en-CA" dirty="0">
              <a:solidFill>
                <a:schemeClr val="bg1"/>
              </a:solidFill>
            </a:endParaRPr>
          </a:p>
        </p:txBody>
      </p:sp>
      <p:pic>
        <p:nvPicPr>
          <p:cNvPr id="3" name="Picture 2" descr="Diagram&#10;&#10;Description automatically generated">
            <a:extLst>
              <a:ext uri="{FF2B5EF4-FFF2-40B4-BE49-F238E27FC236}">
                <a16:creationId xmlns:a16="http://schemas.microsoft.com/office/drawing/2014/main" xmlns="" id="{800278E8-3B4B-412E-BB3E-5699B0137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494108"/>
            <a:ext cx="4820404" cy="2671196"/>
          </a:xfrm>
          <a:prstGeom prst="rect">
            <a:avLst/>
          </a:prstGeom>
        </p:spPr>
      </p:pic>
    </p:spTree>
    <p:extLst>
      <p:ext uri="{BB962C8B-B14F-4D97-AF65-F5344CB8AC3E}">
        <p14:creationId xmlns:p14="http://schemas.microsoft.com/office/powerpoint/2010/main" val="115001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r>
              <a:rPr lang="en-CA" sz="2400" b="1" dirty="0"/>
              <a:t>Ridge Road Sewage Pumping Station Piping Replacement   </a:t>
            </a:r>
          </a:p>
          <a:p>
            <a:r>
              <a:rPr lang="en-CA" sz="2400" dirty="0"/>
              <a:t>Pumping station is over 20 years </a:t>
            </a:r>
          </a:p>
          <a:p>
            <a:r>
              <a:rPr lang="en-CA" sz="2400" dirty="0"/>
              <a:t>Interior piping has deteriorated faster than expected due to conditions in wet well and pipe material  </a:t>
            </a:r>
          </a:p>
          <a:p>
            <a:r>
              <a:rPr lang="en-CA" sz="2400" dirty="0"/>
              <a:t>Life Cycle replacement of internal piping only</a:t>
            </a:r>
          </a:p>
          <a:p>
            <a:r>
              <a:rPr lang="en-CA" sz="2400" dirty="0"/>
              <a:t>Included in 2020 Water/Wastewater Rate Study</a:t>
            </a:r>
          </a:p>
          <a:p>
            <a:r>
              <a:rPr lang="en-CA" sz="2400" dirty="0"/>
              <a:t>Cost: $32,000	</a:t>
            </a:r>
          </a:p>
          <a:p>
            <a:r>
              <a:rPr lang="en-CA" sz="2400" dirty="0"/>
              <a:t>Funding from Wastewater Reserves </a:t>
            </a:r>
          </a:p>
          <a:p>
            <a:endParaRPr lang="en-CA" sz="2400" dirty="0"/>
          </a:p>
          <a:p>
            <a:pPr>
              <a:buNone/>
            </a:pPr>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39</a:t>
            </a:fld>
            <a:endParaRPr lang="en-CA" dirty="0">
              <a:solidFill>
                <a:schemeClr val="bg1"/>
              </a:solidFill>
            </a:endParaRPr>
          </a:p>
        </p:txBody>
      </p:sp>
    </p:spTree>
    <p:extLst>
      <p:ext uri="{BB962C8B-B14F-4D97-AF65-F5344CB8AC3E}">
        <p14:creationId xmlns:p14="http://schemas.microsoft.com/office/powerpoint/2010/main" val="374674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onie.jpg"/>
          <p:cNvPicPr>
            <a:picLocks noChangeAspect="1"/>
          </p:cNvPicPr>
          <p:nvPr/>
        </p:nvPicPr>
        <p:blipFill>
          <a:blip r:embed="rId3" cstate="print"/>
          <a:stretch>
            <a:fillRect/>
          </a:stretch>
        </p:blipFill>
        <p:spPr>
          <a:xfrm>
            <a:off x="2627784" y="2492896"/>
            <a:ext cx="3558924" cy="3212307"/>
          </a:xfrm>
          <a:prstGeom prst="rect">
            <a:avLst/>
          </a:prstGeom>
        </p:spPr>
      </p:pic>
      <p:sp>
        <p:nvSpPr>
          <p:cNvPr id="8" name="Title 7"/>
          <p:cNvSpPr>
            <a:spLocks noGrp="1"/>
          </p:cNvSpPr>
          <p:nvPr>
            <p:ph type="title"/>
          </p:nvPr>
        </p:nvSpPr>
        <p:spPr>
          <a:xfrm>
            <a:off x="468313" y="115888"/>
            <a:ext cx="8229600" cy="1441450"/>
          </a:xfrm>
        </p:spPr>
        <p:txBody>
          <a:bodyPr rtlCol="0">
            <a:normAutofit fontScale="90000"/>
          </a:bodyPr>
          <a:lstStyle/>
          <a:p>
            <a:pPr fontAlgn="auto">
              <a:spcAft>
                <a:spcPts val="0"/>
              </a:spcAft>
              <a:defRPr/>
            </a:pPr>
            <a:r>
              <a:rPr lang="en-CA" sz="4800" b="1" dirty="0">
                <a:solidFill>
                  <a:srgbClr val="0095DA"/>
                </a:solidFill>
                <a:effectLst>
                  <a:outerShdw blurRad="50800" dist="50800" dir="5400000" algn="ctr" rotWithShape="0">
                    <a:schemeClr val="tx1"/>
                  </a:outerShdw>
                </a:effectLst>
              </a:rPr>
              <a:t>Guelph/Eramosa is Only </a:t>
            </a:r>
            <a:br>
              <a:rPr lang="en-CA" sz="4800" b="1" dirty="0">
                <a:solidFill>
                  <a:srgbClr val="0095DA"/>
                </a:solidFill>
                <a:effectLst>
                  <a:outerShdw blurRad="50800" dist="50800" dir="5400000" algn="ctr" rotWithShape="0">
                    <a:schemeClr val="tx1"/>
                  </a:outerShdw>
                </a:effectLst>
              </a:rPr>
            </a:br>
            <a:r>
              <a:rPr lang="en-CA" sz="4800" b="1" dirty="0">
                <a:solidFill>
                  <a:srgbClr val="0095DA"/>
                </a:solidFill>
                <a:effectLst>
                  <a:outerShdw blurRad="50800" dist="50800" dir="5400000" algn="ctr" rotWithShape="0">
                    <a:schemeClr val="tx1"/>
                  </a:outerShdw>
                </a:effectLst>
              </a:rPr>
              <a:t>a Portion of the Municipal Tax Bill</a:t>
            </a:r>
          </a:p>
        </p:txBody>
      </p:sp>
      <p:sp>
        <p:nvSpPr>
          <p:cNvPr id="38914" name="Content Placeholder 8"/>
          <p:cNvSpPr>
            <a:spLocks noGrp="1"/>
          </p:cNvSpPr>
          <p:nvPr>
            <p:ph idx="1"/>
          </p:nvPr>
        </p:nvSpPr>
        <p:spPr>
          <a:xfrm>
            <a:off x="468313" y="1412875"/>
            <a:ext cx="8229600" cy="2520950"/>
          </a:xfrm>
        </p:spPr>
        <p:txBody>
          <a:bodyPr/>
          <a:lstStyle/>
          <a:p>
            <a:pPr marL="0" indent="0">
              <a:buNone/>
            </a:pPr>
            <a:r>
              <a:rPr lang="en-CA" dirty="0"/>
              <a:t>For every residential property tax dollar you pay, Guelph/Eramosa receives only 24 cents</a:t>
            </a:r>
          </a:p>
          <a:p>
            <a:endParaRPr lang="en-CA" dirty="0"/>
          </a:p>
        </p:txBody>
      </p:sp>
      <p:sp>
        <p:nvSpPr>
          <p:cNvPr id="10" name="Wave 9"/>
          <p:cNvSpPr/>
          <p:nvPr/>
        </p:nvSpPr>
        <p:spPr>
          <a:xfrm>
            <a:off x="0" y="5805264"/>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38916" name="Content Placeholder 6" descr="GET Logo_approved (2).jpg"/>
          <p:cNvPicPr>
            <a:picLocks noChangeAspect="1"/>
          </p:cNvPicPr>
          <p:nvPr/>
        </p:nvPicPr>
        <p:blipFill>
          <a:blip r:embed="rId4" cstate="print"/>
          <a:srcRect/>
          <a:stretch>
            <a:fillRect/>
          </a:stretch>
        </p:blipFill>
        <p:spPr bwMode="auto">
          <a:xfrm>
            <a:off x="179388" y="260350"/>
            <a:ext cx="1574800" cy="498475"/>
          </a:xfrm>
          <a:prstGeom prst="rect">
            <a:avLst/>
          </a:prstGeom>
          <a:noFill/>
          <a:ln w="9525">
            <a:noFill/>
            <a:miter lim="800000"/>
            <a:headEnd/>
            <a:tailEnd/>
          </a:ln>
        </p:spPr>
      </p:pic>
      <p:graphicFrame>
        <p:nvGraphicFramePr>
          <p:cNvPr id="15" name="Chart 14"/>
          <p:cNvGraphicFramePr/>
          <p:nvPr/>
        </p:nvGraphicFramePr>
        <p:xfrm>
          <a:off x="2267744" y="2636912"/>
          <a:ext cx="4176464" cy="2880320"/>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a:xfrm>
            <a:off x="6876256" y="2924944"/>
            <a:ext cx="1467133" cy="830997"/>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Township </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24 cents</a:t>
            </a:r>
          </a:p>
        </p:txBody>
      </p:sp>
      <p:sp>
        <p:nvSpPr>
          <p:cNvPr id="31" name="Rectangle 30"/>
          <p:cNvSpPr/>
          <p:nvPr/>
        </p:nvSpPr>
        <p:spPr>
          <a:xfrm>
            <a:off x="6732241" y="4293096"/>
            <a:ext cx="1241365" cy="830997"/>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County</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56 cents</a:t>
            </a:r>
          </a:p>
        </p:txBody>
      </p:sp>
      <p:sp>
        <p:nvSpPr>
          <p:cNvPr id="32" name="Rectangle 31"/>
          <p:cNvSpPr/>
          <p:nvPr/>
        </p:nvSpPr>
        <p:spPr>
          <a:xfrm>
            <a:off x="611560" y="2852936"/>
            <a:ext cx="1711174" cy="1200329"/>
          </a:xfrm>
          <a:prstGeom prst="rect">
            <a:avLst/>
          </a:prstGeom>
          <a:noFill/>
        </p:spPr>
        <p:txBody>
          <a:bodyPr wrap="none">
            <a:spAutoFit/>
          </a:bodyPr>
          <a:lstStyle/>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Province </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(Education) </a:t>
            </a:r>
          </a:p>
          <a:p>
            <a:pPr algn="ctr" fontAlgn="auto">
              <a:spcBef>
                <a:spcPts val="0"/>
              </a:spcBef>
              <a:spcAft>
                <a:spcPts val="0"/>
              </a:spcAft>
              <a:defRPr/>
            </a:pPr>
            <a:r>
              <a:rPr lang="en-US" sz="2400" b="1" dirty="0">
                <a:ln w="12700">
                  <a:noFill/>
                  <a:prstDash val="solid"/>
                </a:ln>
                <a:effectLst>
                  <a:outerShdw blurRad="41275" dist="20320" dir="1800000" algn="tl" rotWithShape="0">
                    <a:srgbClr val="000000">
                      <a:alpha val="40000"/>
                    </a:srgbClr>
                  </a:outerShdw>
                </a:effectLst>
                <a:latin typeface="+mn-lt"/>
              </a:rPr>
              <a:t>20 cents</a:t>
            </a:r>
          </a:p>
        </p:txBody>
      </p:sp>
      <p:cxnSp>
        <p:nvCxnSpPr>
          <p:cNvPr id="16" name="Elbow Connector 15"/>
          <p:cNvCxnSpPr>
            <a:endCxn id="30" idx="1"/>
          </p:cNvCxnSpPr>
          <p:nvPr/>
        </p:nvCxnSpPr>
        <p:spPr>
          <a:xfrm flipV="1">
            <a:off x="5076056" y="3340443"/>
            <a:ext cx="1800200" cy="88557"/>
          </a:xfrm>
          <a:prstGeom prst="bentConnector3">
            <a:avLst>
              <a:gd name="adj1" fmla="val 23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4788024" y="4581128"/>
            <a:ext cx="1800200" cy="88557"/>
          </a:xfrm>
          <a:prstGeom prst="bentConnector3">
            <a:avLst>
              <a:gd name="adj1" fmla="val 23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2195736" y="3284984"/>
            <a:ext cx="1656184" cy="88558"/>
          </a:xfrm>
          <a:prstGeom prst="bentConnector3">
            <a:avLst>
              <a:gd name="adj1" fmla="val -19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a:t>
            </a:fld>
            <a:endParaRPr lang="en-CA"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0"/>
            <a:ext cx="8229600" cy="1008112"/>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Water and Wastewater</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5603" name="Content Placeholder 8"/>
          <p:cNvSpPr>
            <a:spLocks noGrp="1"/>
          </p:cNvSpPr>
          <p:nvPr>
            <p:ph idx="1"/>
          </p:nvPr>
        </p:nvSpPr>
        <p:spPr>
          <a:xfrm>
            <a:off x="395536" y="1052736"/>
            <a:ext cx="8353425" cy="6264026"/>
          </a:xfrm>
        </p:spPr>
        <p:txBody>
          <a:bodyPr/>
          <a:lstStyle/>
          <a:p>
            <a:pPr>
              <a:buNone/>
            </a:pPr>
            <a:r>
              <a:rPr lang="en-CA" sz="2400" b="1" dirty="0"/>
              <a:t>Sanitary Inflow Investigation   </a:t>
            </a:r>
          </a:p>
          <a:p>
            <a:r>
              <a:rPr lang="en-CA" sz="2400" dirty="0"/>
              <a:t>Significant increases in sewage flow are recorded during wet weather periods and spring melt.  This wet weather flow or extraneous flows must still be treated and is discharged to Guelph reducing the capacity available for development</a:t>
            </a:r>
          </a:p>
          <a:p>
            <a:r>
              <a:rPr lang="en-CA" sz="2400" dirty="0"/>
              <a:t>North Rockwood completed in 2020, multi year program to continue for other areas of Rockwood</a:t>
            </a:r>
          </a:p>
          <a:p>
            <a:r>
              <a:rPr lang="en-CA" sz="2400" dirty="0"/>
              <a:t>Smoke testing of the sanitary collection system is a simple way of identifying cross connection locations</a:t>
            </a:r>
          </a:p>
          <a:p>
            <a:r>
              <a:rPr lang="en-CA" sz="2400" dirty="0"/>
              <a:t>Estimated cost: $30,000</a:t>
            </a:r>
          </a:p>
          <a:p>
            <a:r>
              <a:rPr lang="en-CA" sz="2400" dirty="0"/>
              <a:t>Funding from Development Charges</a:t>
            </a:r>
          </a:p>
          <a:p>
            <a:endParaRPr lang="en-CA" sz="2400" dirty="0"/>
          </a:p>
          <a:p>
            <a:endParaRPr lang="en-CA" sz="2400" dirty="0"/>
          </a:p>
          <a:p>
            <a:endParaRPr lang="en-CA" sz="1800" dirty="0"/>
          </a:p>
        </p:txBody>
      </p:sp>
      <p:pic>
        <p:nvPicPr>
          <p:cNvPr id="2560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40</a:t>
            </a:fld>
            <a:endParaRPr lang="en-CA" dirty="0">
              <a:solidFill>
                <a:schemeClr val="bg1"/>
              </a:solidFill>
            </a:endParaRPr>
          </a:p>
        </p:txBody>
      </p:sp>
    </p:spTree>
    <p:extLst>
      <p:ext uri="{BB962C8B-B14F-4D97-AF65-F5344CB8AC3E}">
        <p14:creationId xmlns:p14="http://schemas.microsoft.com/office/powerpoint/2010/main" val="57106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CA" sz="5400" b="1" dirty="0">
                <a:solidFill>
                  <a:srgbClr val="0095DA"/>
                </a:solidFill>
                <a:effectLst>
                  <a:outerShdw blurRad="50800" dist="50800" dir="5400000" algn="ctr" rotWithShape="0">
                    <a:schemeClr val="tx1"/>
                  </a:outerShdw>
                </a:effectLst>
              </a:rPr>
              <a:t>Parks and Recreation</a:t>
            </a:r>
            <a:br>
              <a:rPr lang="en-CA" sz="5400" b="1" dirty="0">
                <a:solidFill>
                  <a:srgbClr val="0095DA"/>
                </a:solidFill>
                <a:effectLst>
                  <a:outerShdw blurRad="50800" dist="50800" dir="5400000" algn="ctr" rotWithShape="0">
                    <a:schemeClr val="tx1"/>
                  </a:outerShdw>
                </a:effectLst>
              </a:rPr>
            </a:br>
            <a:r>
              <a:rPr lang="en-CA" sz="5400" b="1" dirty="0">
                <a:solidFill>
                  <a:srgbClr val="0095DA"/>
                </a:solidFill>
                <a:effectLst>
                  <a:outerShdw blurRad="50800" dist="50800" dir="5400000" algn="ctr" rotWithShape="0">
                    <a:schemeClr val="tx1"/>
                  </a:outerShdw>
                </a:effectLst>
              </a:rPr>
              <a:t>Capital Highlights</a:t>
            </a:r>
          </a:p>
        </p:txBody>
      </p:sp>
      <p:sp>
        <p:nvSpPr>
          <p:cNvPr id="7" name="Subtitle 6"/>
          <p:cNvSpPr>
            <a:spLocks noGrp="1"/>
          </p:cNvSpPr>
          <p:nvPr>
            <p:ph type="subTitle" idx="1"/>
          </p:nvPr>
        </p:nvSpPr>
        <p:spPr/>
        <p:txBody>
          <a:bodyPr rtlCol="0">
            <a:normAutofit/>
          </a:bodyPr>
          <a:lstStyle/>
          <a:p>
            <a:pPr fontAlgn="auto">
              <a:spcAft>
                <a:spcPts val="0"/>
              </a:spcAft>
              <a:buFont typeface="Arial" pitchFamily="34" charset="0"/>
              <a:buNone/>
              <a:defRPr/>
            </a:pPr>
            <a:endParaRPr lang="en-CA" dirty="0"/>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3556"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E8A8A5BE-EFA2-48D1-8B7B-BDEBD7DFEF1B}" type="slidenum">
              <a:rPr lang="en-CA" smtClean="0">
                <a:solidFill>
                  <a:schemeClr val="bg1"/>
                </a:solidFill>
              </a:rPr>
              <a:pPr>
                <a:defRPr/>
              </a:pPr>
              <a:t>41</a:t>
            </a:fld>
            <a:endParaRPr lang="en-CA" dirty="0">
              <a:solidFill>
                <a:schemeClr val="bg1"/>
              </a:solidFill>
            </a:endParaRPr>
          </a:p>
        </p:txBody>
      </p:sp>
    </p:spTree>
    <p:extLst>
      <p:ext uri="{BB962C8B-B14F-4D97-AF65-F5344CB8AC3E}">
        <p14:creationId xmlns:p14="http://schemas.microsoft.com/office/powerpoint/2010/main" val="2189448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42</a:t>
            </a:fld>
            <a:endParaRPr lang="en-CA" dirty="0">
              <a:solidFill>
                <a:schemeClr val="bg1"/>
              </a:solidFill>
            </a:endParaRPr>
          </a:p>
        </p:txBody>
      </p:sp>
      <p:sp>
        <p:nvSpPr>
          <p:cNvPr id="9" name="Subtitle 6"/>
          <p:cNvSpPr txBox="1">
            <a:spLocks/>
          </p:cNvSpPr>
          <p:nvPr/>
        </p:nvSpPr>
        <p:spPr bwMode="auto">
          <a:xfrm>
            <a:off x="971600" y="1196752"/>
            <a:ext cx="7848872" cy="56612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CA" sz="1800" b="1" dirty="0">
                <a:cs typeface="Arial" panose="020B0604020202020204" pitchFamily="34" charset="0"/>
              </a:rPr>
              <a:t>Proposed 2021 P&amp;R Budget Includes the following Capital:</a:t>
            </a:r>
          </a:p>
          <a:p>
            <a:pPr marL="257175" indent="-257175">
              <a:buFont typeface="Arial" panose="020B0604020202020204" pitchFamily="34" charset="0"/>
              <a:buChar char="•"/>
              <a:defRPr/>
            </a:pPr>
            <a:r>
              <a:rPr lang="en-CA" sz="1800" dirty="0"/>
              <a:t>Replacement flooring at the RDAPC</a:t>
            </a:r>
          </a:p>
          <a:p>
            <a:pPr marL="257175" indent="-257175">
              <a:buFont typeface="Arial" panose="020B0604020202020204" pitchFamily="34" charset="0"/>
              <a:buChar char="•"/>
              <a:defRPr/>
            </a:pPr>
            <a:r>
              <a:rPr lang="en-CA" sz="1800" dirty="0"/>
              <a:t>Upgrade and expansion to network of video surveillance</a:t>
            </a:r>
          </a:p>
          <a:p>
            <a:pPr marL="257175" indent="-257175">
              <a:buFont typeface="Arial" panose="020B0604020202020204" pitchFamily="34" charset="0"/>
              <a:buChar char="•"/>
              <a:defRPr/>
            </a:pPr>
            <a:r>
              <a:rPr lang="en-CA" sz="1800" dirty="0"/>
              <a:t>Banquet Chair replacement at the Marden Community Centre</a:t>
            </a:r>
          </a:p>
          <a:p>
            <a:pPr marL="257175" indent="-257175">
              <a:buFont typeface="Arial" panose="020B0604020202020204" pitchFamily="34" charset="0"/>
              <a:buChar char="•"/>
              <a:defRPr/>
            </a:pPr>
            <a:r>
              <a:rPr lang="en-CA" sz="1800" dirty="0"/>
              <a:t>Commercial Dishwasher at the Older Adult Centre</a:t>
            </a:r>
          </a:p>
          <a:p>
            <a:pPr marL="257175" indent="-257175">
              <a:buFont typeface="Arial" panose="020B0604020202020204" pitchFamily="34" charset="0"/>
              <a:buChar char="•"/>
              <a:defRPr/>
            </a:pPr>
            <a:r>
              <a:rPr lang="en-CA" sz="1800" dirty="0"/>
              <a:t>Internet upgrade and Public Access Wi-Fi at Rockmosa</a:t>
            </a:r>
          </a:p>
          <a:p>
            <a:pPr marL="257175" indent="-257175">
              <a:buFont typeface="Arial" panose="020B0604020202020204" pitchFamily="34" charset="0"/>
              <a:buChar char="•"/>
              <a:defRPr/>
            </a:pPr>
            <a:r>
              <a:rPr lang="en-CA" sz="1800" dirty="0"/>
              <a:t>Valentino Play Structure replacement</a:t>
            </a:r>
          </a:p>
          <a:p>
            <a:pPr marL="257175" indent="-257175">
              <a:buFont typeface="Arial" panose="020B0604020202020204" pitchFamily="34" charset="0"/>
              <a:buChar char="•"/>
              <a:defRPr/>
            </a:pPr>
            <a:r>
              <a:rPr lang="en-CA" sz="1800" dirty="0"/>
              <a:t>72” Front deck mower replacement</a:t>
            </a:r>
          </a:p>
          <a:p>
            <a:pPr marL="257175" indent="-257175">
              <a:buFont typeface="Arial" panose="020B0604020202020204" pitchFamily="34" charset="0"/>
              <a:buChar char="•"/>
              <a:defRPr/>
            </a:pPr>
            <a:r>
              <a:rPr lang="en-CA" sz="1800" dirty="0"/>
              <a:t>Rockmosa development</a:t>
            </a:r>
          </a:p>
          <a:p>
            <a:pPr marL="257175" indent="-257175">
              <a:buFont typeface="Arial" panose="020B0604020202020204" pitchFamily="34" charset="0"/>
              <a:buChar char="•"/>
              <a:defRPr/>
            </a:pPr>
            <a:r>
              <a:rPr lang="en-CA" sz="1800" dirty="0"/>
              <a:t>Board walk Marden Park</a:t>
            </a:r>
          </a:p>
          <a:p>
            <a:pPr marL="257175" indent="-257175">
              <a:buFont typeface="Arial" panose="020B0604020202020204" pitchFamily="34" charset="0"/>
              <a:buChar char="•"/>
              <a:defRPr/>
            </a:pPr>
            <a:r>
              <a:rPr lang="en-CA" sz="1800" dirty="0"/>
              <a:t>Marden Ball diamond light pole replacement</a:t>
            </a:r>
          </a:p>
          <a:p>
            <a:pPr marL="257175" indent="-257175">
              <a:buFont typeface="Arial" panose="020B0604020202020204" pitchFamily="34" charset="0"/>
              <a:buChar char="•"/>
              <a:defRPr/>
            </a:pPr>
            <a:r>
              <a:rPr lang="en-CA" sz="1800" dirty="0"/>
              <a:t>Truck bed insert salt spreader</a:t>
            </a:r>
          </a:p>
          <a:p>
            <a:pPr marL="257175" indent="-257175">
              <a:buFont typeface="Arial" panose="020B0604020202020204" pitchFamily="34" charset="0"/>
              <a:buChar char="•"/>
              <a:defRPr/>
            </a:pPr>
            <a:r>
              <a:rPr lang="en-CA" sz="1800" dirty="0"/>
              <a:t>Picnic Table and waste receptacles</a:t>
            </a:r>
          </a:p>
          <a:p>
            <a:pPr marL="257175" indent="-257175">
              <a:buFont typeface="Arial" panose="020B0604020202020204" pitchFamily="34" charset="0"/>
              <a:buChar char="•"/>
              <a:defRPr/>
            </a:pPr>
            <a:r>
              <a:rPr lang="en-CA" sz="1800" dirty="0"/>
              <a:t>Lloyd Dyer </a:t>
            </a:r>
            <a:r>
              <a:rPr lang="en-CA" sz="1800"/>
              <a:t>Public washroom </a:t>
            </a:r>
            <a:r>
              <a:rPr lang="en-CA" sz="1800" dirty="0"/>
              <a:t>fascia and soffit</a:t>
            </a:r>
          </a:p>
          <a:p>
            <a:pPr marL="257175" indent="-257175">
              <a:buFont typeface="Arial" panose="020B0604020202020204" pitchFamily="34" charset="0"/>
              <a:buChar char="•"/>
              <a:defRPr/>
            </a:pPr>
            <a:r>
              <a:rPr lang="en-CA" sz="1800" dirty="0"/>
              <a:t>Sports field line painter</a:t>
            </a:r>
          </a:p>
          <a:p>
            <a:pPr>
              <a:defRPr/>
            </a:pPr>
            <a:endParaRPr lang="en-CA" sz="1500" dirty="0"/>
          </a:p>
          <a:p>
            <a:pPr>
              <a:defRPr/>
            </a:pPr>
            <a:endParaRPr lang="en-CA" sz="1500" dirty="0"/>
          </a:p>
        </p:txBody>
      </p:sp>
    </p:spTree>
    <p:extLst>
      <p:ext uri="{BB962C8B-B14F-4D97-AF65-F5344CB8AC3E}">
        <p14:creationId xmlns:p14="http://schemas.microsoft.com/office/powerpoint/2010/main" val="1716630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43</a:t>
            </a:fld>
            <a:endParaRPr lang="en-CA" dirty="0">
              <a:solidFill>
                <a:schemeClr val="bg1"/>
              </a:solidFill>
            </a:endParaRPr>
          </a:p>
        </p:txBody>
      </p:sp>
      <p:sp>
        <p:nvSpPr>
          <p:cNvPr id="9" name="Content Placeholder 10"/>
          <p:cNvSpPr>
            <a:spLocks noGrp="1"/>
          </p:cNvSpPr>
          <p:nvPr>
            <p:ph idx="1"/>
          </p:nvPr>
        </p:nvSpPr>
        <p:spPr>
          <a:xfrm>
            <a:off x="395536" y="1241724"/>
            <a:ext cx="9825608" cy="5245274"/>
          </a:xfrm>
        </p:spPr>
        <p:txBody>
          <a:bodyPr rtlCol="0">
            <a:normAutofit/>
          </a:bodyPr>
          <a:lstStyle/>
          <a:p>
            <a:pPr>
              <a:buNone/>
              <a:defRPr/>
            </a:pPr>
            <a:r>
              <a:rPr lang="en-CA" b="1" dirty="0"/>
              <a:t>Replacement Flooring at the RDAPC</a:t>
            </a:r>
          </a:p>
          <a:p>
            <a:pPr>
              <a:buNone/>
              <a:defRPr/>
            </a:pPr>
            <a:endParaRPr lang="en-CA" dirty="0"/>
          </a:p>
          <a:p>
            <a:pPr marL="0" algn="just">
              <a:buNone/>
              <a:defRPr/>
            </a:pPr>
            <a:endParaRPr lang="en-CA" dirty="0"/>
          </a:p>
          <a:p>
            <a:pPr>
              <a:buNone/>
              <a:defRPr/>
            </a:pPr>
            <a:endParaRPr lang="en-CA" b="1" dirty="0"/>
          </a:p>
          <a:p>
            <a:pPr>
              <a:buNone/>
              <a:defRPr/>
            </a:pPr>
            <a:endParaRPr lang="en-CA" b="1" dirty="0"/>
          </a:p>
          <a:p>
            <a:pPr>
              <a:buNone/>
              <a:defRPr/>
            </a:pPr>
            <a:endParaRPr lang="en-CA" b="1" dirty="0"/>
          </a:p>
          <a:p>
            <a:pPr>
              <a:buNone/>
              <a:defRPr/>
            </a:pPr>
            <a:endParaRPr lang="en-CA" b="1" dirty="0"/>
          </a:p>
          <a:p>
            <a:pPr>
              <a:buNone/>
              <a:defRPr/>
            </a:pPr>
            <a:endParaRPr lang="en-CA" sz="12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70610" y="2422561"/>
            <a:ext cx="3240361" cy="2430270"/>
          </a:xfrm>
          <a:prstGeom prst="rect">
            <a:avLst/>
          </a:prstGeom>
        </p:spPr>
      </p:pic>
      <p:sp>
        <p:nvSpPr>
          <p:cNvPr id="11" name="TextBox 10"/>
          <p:cNvSpPr txBox="1"/>
          <p:nvPr/>
        </p:nvSpPr>
        <p:spPr>
          <a:xfrm>
            <a:off x="4427984" y="1988840"/>
            <a:ext cx="3024336" cy="2492990"/>
          </a:xfrm>
          <a:prstGeom prst="rect">
            <a:avLst/>
          </a:prstGeom>
          <a:noFill/>
        </p:spPr>
        <p:txBody>
          <a:bodyPr wrap="square" rtlCol="0">
            <a:spAutoFit/>
          </a:bodyPr>
          <a:lstStyle/>
          <a:p>
            <a:r>
              <a:rPr lang="en-US" sz="1500" dirty="0"/>
              <a:t>This proposed project is to replace the flooring throughout the staff area of the facility as well as tile repair/replacement as a result of the relocation of the reception area. </a:t>
            </a:r>
          </a:p>
          <a:p>
            <a:endParaRPr lang="en-US" sz="1500" dirty="0"/>
          </a:p>
          <a:p>
            <a:r>
              <a:rPr lang="en-CA" sz="1500" b="1" dirty="0"/>
              <a:t>Transfer from RDAPC Reserves $20,000</a:t>
            </a:r>
          </a:p>
          <a:p>
            <a:endParaRPr lang="en-US" sz="2100" dirty="0"/>
          </a:p>
        </p:txBody>
      </p:sp>
    </p:spTree>
    <p:extLst>
      <p:ext uri="{BB962C8B-B14F-4D97-AF65-F5344CB8AC3E}">
        <p14:creationId xmlns:p14="http://schemas.microsoft.com/office/powerpoint/2010/main" val="292423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44</a:t>
            </a:fld>
            <a:endParaRPr lang="en-CA"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72" y="2068585"/>
            <a:ext cx="3417047" cy="2359877"/>
          </a:xfrm>
          <a:prstGeom prst="rect">
            <a:avLst/>
          </a:prstGeom>
        </p:spPr>
      </p:pic>
      <p:sp>
        <p:nvSpPr>
          <p:cNvPr id="9" name="Content Placeholder 1"/>
          <p:cNvSpPr>
            <a:spLocks noGrp="1"/>
          </p:cNvSpPr>
          <p:nvPr>
            <p:ph sz="quarter" idx="4294967295"/>
          </p:nvPr>
        </p:nvSpPr>
        <p:spPr>
          <a:xfrm>
            <a:off x="4283968" y="1851270"/>
            <a:ext cx="3771901" cy="3192131"/>
          </a:xfrm>
          <a:prstGeom prst="rect">
            <a:avLst/>
          </a:prstGeom>
        </p:spPr>
        <p:txBody>
          <a:bodyPr>
            <a:normAutofit/>
          </a:bodyPr>
          <a:lstStyle/>
          <a:p>
            <a:r>
              <a:rPr lang="en-CA" sz="1600" dirty="0"/>
              <a:t>Video surveillance is used for crime related activities, it also has been relied upon to defend against insurance claims and public complaints. </a:t>
            </a:r>
          </a:p>
          <a:p>
            <a:r>
              <a:rPr lang="en-CA" sz="1600" dirty="0"/>
              <a:t>This project will upgrade the systems at Brucedale office, Rockmosa CC and the RDAPC as well as add additional monitoring at the Marden PW and Parks work shops</a:t>
            </a:r>
            <a:r>
              <a:rPr lang="en-CA" sz="1600" b="1" dirty="0"/>
              <a:t>.</a:t>
            </a:r>
          </a:p>
          <a:p>
            <a:r>
              <a:rPr lang="en-CA" sz="1600" b="1" dirty="0"/>
              <a:t>Transfer from the modernization Fund $48,000</a:t>
            </a:r>
          </a:p>
          <a:p>
            <a:endParaRPr lang="en-CA" b="1" dirty="0"/>
          </a:p>
          <a:p>
            <a:endParaRPr lang="en-CA" b="1" dirty="0"/>
          </a:p>
          <a:p>
            <a:endParaRPr lang="en-CA" b="1" dirty="0"/>
          </a:p>
          <a:p>
            <a:endParaRPr lang="en-CA" b="1" dirty="0"/>
          </a:p>
          <a:p>
            <a:endParaRPr lang="en-CA" b="1" dirty="0"/>
          </a:p>
          <a:p>
            <a:endParaRPr lang="en-CA" b="1" dirty="0"/>
          </a:p>
          <a:p>
            <a:pPr marL="0" indent="0">
              <a:buNone/>
            </a:pPr>
            <a:endParaRPr lang="en-US" dirty="0"/>
          </a:p>
        </p:txBody>
      </p:sp>
      <p:sp>
        <p:nvSpPr>
          <p:cNvPr id="10" name="Text Placeholder 2"/>
          <p:cNvSpPr txBox="1">
            <a:spLocks/>
          </p:cNvSpPr>
          <p:nvPr/>
        </p:nvSpPr>
        <p:spPr bwMode="auto">
          <a:xfrm>
            <a:off x="688302" y="1087510"/>
            <a:ext cx="6984728" cy="535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800" b="1" dirty="0"/>
              <a:t>Video Surveillance upgrades and expansion</a:t>
            </a:r>
          </a:p>
          <a:p>
            <a:endParaRPr lang="en-US" dirty="0"/>
          </a:p>
        </p:txBody>
      </p:sp>
    </p:spTree>
    <p:extLst>
      <p:ext uri="{BB962C8B-B14F-4D97-AF65-F5344CB8AC3E}">
        <p14:creationId xmlns:p14="http://schemas.microsoft.com/office/powerpoint/2010/main" val="777991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45</a:t>
            </a:fld>
            <a:endParaRPr lang="en-CA"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11" y="2344458"/>
            <a:ext cx="3966249" cy="2231015"/>
          </a:xfrm>
          <a:prstGeom prst="rect">
            <a:avLst/>
          </a:prstGeom>
        </p:spPr>
      </p:pic>
      <p:sp>
        <p:nvSpPr>
          <p:cNvPr id="10" name="TextBox 9"/>
          <p:cNvSpPr txBox="1"/>
          <p:nvPr/>
        </p:nvSpPr>
        <p:spPr>
          <a:xfrm>
            <a:off x="5511510" y="1988840"/>
            <a:ext cx="2948922" cy="4247317"/>
          </a:xfrm>
          <a:prstGeom prst="rect">
            <a:avLst/>
          </a:prstGeom>
          <a:noFill/>
        </p:spPr>
        <p:txBody>
          <a:bodyPr wrap="square" rtlCol="0">
            <a:spAutoFit/>
          </a:bodyPr>
          <a:lstStyle/>
          <a:p>
            <a:r>
              <a:rPr lang="en-US" dirty="0"/>
              <a:t>This project proposes to bring high speed internet into the Rockmosa Community Centre by means of </a:t>
            </a:r>
            <a:r>
              <a:rPr lang="en-US" dirty="0" smtClean="0"/>
              <a:t>fiber </a:t>
            </a:r>
            <a:r>
              <a:rPr lang="en-US" dirty="0"/>
              <a:t>optics. Once </a:t>
            </a:r>
            <a:r>
              <a:rPr lang="en-US"/>
              <a:t>a </a:t>
            </a:r>
            <a:r>
              <a:rPr lang="en-US" smtClean="0"/>
              <a:t>fiber </a:t>
            </a:r>
            <a:r>
              <a:rPr lang="en-US" dirty="0"/>
              <a:t>service is secured on the site it is proposed to broadcast public access Wi-Fi to the park amenities at Rockmosa Park.</a:t>
            </a:r>
          </a:p>
          <a:p>
            <a:endParaRPr lang="en-US" dirty="0"/>
          </a:p>
          <a:p>
            <a:r>
              <a:rPr lang="en-CA" b="1" dirty="0"/>
              <a:t>Transfer from Modernization Fund: $13,000</a:t>
            </a:r>
            <a:endParaRPr lang="en-US" dirty="0"/>
          </a:p>
        </p:txBody>
      </p:sp>
      <p:sp>
        <p:nvSpPr>
          <p:cNvPr id="11" name="Content Placeholder 8"/>
          <p:cNvSpPr>
            <a:spLocks noGrp="1"/>
          </p:cNvSpPr>
          <p:nvPr>
            <p:ph idx="1"/>
          </p:nvPr>
        </p:nvSpPr>
        <p:spPr>
          <a:xfrm>
            <a:off x="395536" y="1253704"/>
            <a:ext cx="6266424" cy="538881"/>
          </a:xfrm>
        </p:spPr>
        <p:txBody>
          <a:bodyPr/>
          <a:lstStyle/>
          <a:p>
            <a:pPr>
              <a:buNone/>
            </a:pPr>
            <a:r>
              <a:rPr lang="en-CA" b="1" dirty="0"/>
              <a:t>Rockmosa Public Access Wi-Fi</a:t>
            </a:r>
            <a:endParaRPr lang="en-CA" sz="1800" b="1" dirty="0"/>
          </a:p>
          <a:p>
            <a:pPr>
              <a:buNone/>
            </a:pPr>
            <a:endParaRPr lang="en-CA" sz="1800" b="1" dirty="0"/>
          </a:p>
          <a:p>
            <a:pPr>
              <a:buNone/>
            </a:pPr>
            <a:endParaRPr lang="en-CA" sz="1800" b="1" dirty="0"/>
          </a:p>
          <a:p>
            <a:pPr marL="0">
              <a:buNone/>
            </a:pPr>
            <a:endParaRPr lang="en-CA" b="1" dirty="0"/>
          </a:p>
        </p:txBody>
      </p:sp>
    </p:spTree>
    <p:extLst>
      <p:ext uri="{BB962C8B-B14F-4D97-AF65-F5344CB8AC3E}">
        <p14:creationId xmlns:p14="http://schemas.microsoft.com/office/powerpoint/2010/main" val="3435386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46</a:t>
            </a:fld>
            <a:endParaRPr lang="en-CA"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380390"/>
            <a:ext cx="4302478" cy="2420145"/>
          </a:xfrm>
          <a:prstGeom prst="rect">
            <a:avLst/>
          </a:prstGeom>
        </p:spPr>
      </p:pic>
      <p:sp>
        <p:nvSpPr>
          <p:cNvPr id="9" name="TextBox 8"/>
          <p:cNvSpPr txBox="1"/>
          <p:nvPr/>
        </p:nvSpPr>
        <p:spPr>
          <a:xfrm>
            <a:off x="5377331" y="2204864"/>
            <a:ext cx="2351738" cy="3139321"/>
          </a:xfrm>
          <a:prstGeom prst="rect">
            <a:avLst/>
          </a:prstGeom>
          <a:noFill/>
        </p:spPr>
        <p:txBody>
          <a:bodyPr wrap="square" rtlCol="0">
            <a:spAutoFit/>
          </a:bodyPr>
          <a:lstStyle/>
          <a:p>
            <a:r>
              <a:rPr lang="en-US" sz="1500" dirty="0"/>
              <a:t>This proposed project is to install a 50‘ long elevated board walk at Marden Park. The board walk will be installed using helical piles with  pressure treated decking to span an area of trail that is historically saturated.</a:t>
            </a:r>
          </a:p>
          <a:p>
            <a:r>
              <a:rPr lang="en-CA" sz="1500" b="1" dirty="0"/>
              <a:t>Transfer from General Parks Reserve $12,000</a:t>
            </a:r>
          </a:p>
          <a:p>
            <a:endParaRPr lang="en-US" dirty="0"/>
          </a:p>
        </p:txBody>
      </p:sp>
      <p:sp>
        <p:nvSpPr>
          <p:cNvPr id="10" name="Content Placeholder 8"/>
          <p:cNvSpPr>
            <a:spLocks noGrp="1"/>
          </p:cNvSpPr>
          <p:nvPr>
            <p:ph idx="1"/>
          </p:nvPr>
        </p:nvSpPr>
        <p:spPr>
          <a:xfrm>
            <a:off x="466285" y="706251"/>
            <a:ext cx="6265069" cy="1256281"/>
          </a:xfrm>
        </p:spPr>
        <p:txBody>
          <a:bodyPr/>
          <a:lstStyle/>
          <a:p>
            <a:pPr marL="0" algn="just">
              <a:buNone/>
            </a:pPr>
            <a:endParaRPr lang="en-CA" b="1" dirty="0"/>
          </a:p>
          <a:p>
            <a:pPr marL="0" algn="just">
              <a:buNone/>
            </a:pPr>
            <a:r>
              <a:rPr lang="en-CA" b="1" dirty="0"/>
              <a:t>Elevated Board Walk Marden Park</a:t>
            </a:r>
          </a:p>
          <a:p>
            <a:pPr marL="0" algn="just">
              <a:buNone/>
            </a:pPr>
            <a:endParaRPr lang="en-CA" dirty="0"/>
          </a:p>
          <a:p>
            <a:pPr>
              <a:buNone/>
            </a:pPr>
            <a:endParaRPr lang="en-CA" b="1" dirty="0"/>
          </a:p>
        </p:txBody>
      </p:sp>
    </p:spTree>
    <p:extLst>
      <p:ext uri="{BB962C8B-B14F-4D97-AF65-F5344CB8AC3E}">
        <p14:creationId xmlns:p14="http://schemas.microsoft.com/office/powerpoint/2010/main" val="360205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47</a:t>
            </a:fld>
            <a:endParaRPr lang="en-CA"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5" y="2400527"/>
            <a:ext cx="3724458" cy="2793344"/>
          </a:xfrm>
          <a:prstGeom prst="rect">
            <a:avLst/>
          </a:prstGeom>
        </p:spPr>
      </p:pic>
      <p:sp>
        <p:nvSpPr>
          <p:cNvPr id="12" name="TextBox 11"/>
          <p:cNvSpPr txBox="1"/>
          <p:nvPr/>
        </p:nvSpPr>
        <p:spPr>
          <a:xfrm>
            <a:off x="4775887" y="2400527"/>
            <a:ext cx="2835779" cy="3416320"/>
          </a:xfrm>
          <a:prstGeom prst="rect">
            <a:avLst/>
          </a:prstGeom>
          <a:noFill/>
        </p:spPr>
        <p:txBody>
          <a:bodyPr wrap="square" rtlCol="0">
            <a:spAutoFit/>
          </a:bodyPr>
          <a:lstStyle/>
          <a:p>
            <a:pPr>
              <a:lnSpc>
                <a:spcPct val="80000"/>
              </a:lnSpc>
              <a:defRPr/>
            </a:pPr>
            <a:r>
              <a:rPr lang="en-US" sz="1500" dirty="0"/>
              <a:t>The application of wear course asphalt on the dog park parking lot is the last proposed project for the Rockmosa expansion and is a capital carry over item from the 2020 budget. The project is to be coordinated with the </a:t>
            </a:r>
            <a:r>
              <a:rPr lang="en-US" sz="1500" dirty="0" err="1"/>
              <a:t>Bonarrow</a:t>
            </a:r>
            <a:r>
              <a:rPr lang="en-US" sz="1500" dirty="0"/>
              <a:t> developer to be completed when the top lift of asphalt is applied to the internal road network of the </a:t>
            </a:r>
            <a:r>
              <a:rPr lang="en-US" sz="1500" dirty="0" err="1"/>
              <a:t>Bonarrow</a:t>
            </a:r>
            <a:r>
              <a:rPr lang="en-US" sz="1500" dirty="0"/>
              <a:t> development.</a:t>
            </a:r>
          </a:p>
          <a:p>
            <a:pPr>
              <a:lnSpc>
                <a:spcPct val="80000"/>
              </a:lnSpc>
              <a:defRPr/>
            </a:pPr>
            <a:endParaRPr lang="en-US" sz="1500" dirty="0"/>
          </a:p>
          <a:p>
            <a:pPr>
              <a:lnSpc>
                <a:spcPct val="80000"/>
              </a:lnSpc>
              <a:defRPr/>
            </a:pPr>
            <a:r>
              <a:rPr lang="en-CA" sz="1500" b="1" dirty="0"/>
              <a:t>Transfer from Rate Stabilization $25,000</a:t>
            </a:r>
          </a:p>
          <a:p>
            <a:pPr>
              <a:lnSpc>
                <a:spcPct val="80000"/>
              </a:lnSpc>
              <a:defRPr/>
            </a:pPr>
            <a:endParaRPr lang="en-US" sz="1500" dirty="0"/>
          </a:p>
          <a:p>
            <a:pPr>
              <a:lnSpc>
                <a:spcPct val="80000"/>
              </a:lnSpc>
              <a:defRPr/>
            </a:pPr>
            <a:endParaRPr lang="en-CA" sz="1500" dirty="0"/>
          </a:p>
        </p:txBody>
      </p:sp>
      <p:sp>
        <p:nvSpPr>
          <p:cNvPr id="3" name="Rectangle 2"/>
          <p:cNvSpPr/>
          <p:nvPr/>
        </p:nvSpPr>
        <p:spPr>
          <a:xfrm>
            <a:off x="611560" y="1328520"/>
            <a:ext cx="5159618" cy="584775"/>
          </a:xfrm>
          <a:prstGeom prst="rect">
            <a:avLst/>
          </a:prstGeom>
        </p:spPr>
        <p:txBody>
          <a:bodyPr wrap="none">
            <a:spAutoFit/>
          </a:bodyPr>
          <a:lstStyle/>
          <a:p>
            <a:pPr>
              <a:buNone/>
            </a:pPr>
            <a:r>
              <a:rPr lang="en-CA" sz="3200" b="1" dirty="0">
                <a:latin typeface="+mn-lt"/>
              </a:rPr>
              <a:t>Rockmosa Park Development</a:t>
            </a:r>
          </a:p>
        </p:txBody>
      </p:sp>
    </p:spTree>
    <p:extLst>
      <p:ext uri="{BB962C8B-B14F-4D97-AF65-F5344CB8AC3E}">
        <p14:creationId xmlns:p14="http://schemas.microsoft.com/office/powerpoint/2010/main" val="2496436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Parks and Recreation</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48</a:t>
            </a:fld>
            <a:endParaRPr lang="en-CA"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84" y="2328696"/>
            <a:ext cx="4134732" cy="2756488"/>
          </a:xfrm>
          <a:prstGeom prst="rect">
            <a:avLst/>
          </a:prstGeom>
        </p:spPr>
      </p:pic>
      <p:sp>
        <p:nvSpPr>
          <p:cNvPr id="9" name="TextBox 8"/>
          <p:cNvSpPr txBox="1"/>
          <p:nvPr/>
        </p:nvSpPr>
        <p:spPr>
          <a:xfrm>
            <a:off x="5220072" y="2085668"/>
            <a:ext cx="2854315" cy="3093154"/>
          </a:xfrm>
          <a:prstGeom prst="rect">
            <a:avLst/>
          </a:prstGeom>
          <a:noFill/>
        </p:spPr>
        <p:txBody>
          <a:bodyPr wrap="square" rtlCol="0">
            <a:spAutoFit/>
          </a:bodyPr>
          <a:lstStyle/>
          <a:p>
            <a:r>
              <a:rPr lang="en-US" sz="1500" dirty="0"/>
              <a:t>The play structure at Valentino Park is 20 years old meeting our replacement life cycling for play structures, the playground manufacturer is no longer in operation and replacement parts for this structure are no longer available. </a:t>
            </a:r>
          </a:p>
          <a:p>
            <a:r>
              <a:rPr lang="en-CA" sz="1500" b="1" dirty="0"/>
              <a:t>Transfer from Play Structure Replacement Reserve: $84,000</a:t>
            </a:r>
          </a:p>
          <a:p>
            <a:endParaRPr lang="en-US" sz="1500" dirty="0"/>
          </a:p>
          <a:p>
            <a:endParaRPr lang="en-US" sz="1500" dirty="0"/>
          </a:p>
        </p:txBody>
      </p:sp>
      <p:sp>
        <p:nvSpPr>
          <p:cNvPr id="2" name="Rectangle 1"/>
          <p:cNvSpPr/>
          <p:nvPr/>
        </p:nvSpPr>
        <p:spPr>
          <a:xfrm>
            <a:off x="539552" y="1283614"/>
            <a:ext cx="4384534" cy="584775"/>
          </a:xfrm>
          <a:prstGeom prst="rect">
            <a:avLst/>
          </a:prstGeom>
        </p:spPr>
        <p:txBody>
          <a:bodyPr wrap="none">
            <a:spAutoFit/>
          </a:bodyPr>
          <a:lstStyle/>
          <a:p>
            <a:r>
              <a:rPr lang="en-CA" sz="3200" b="1" dirty="0">
                <a:latin typeface="+mn-lt"/>
              </a:rPr>
              <a:t>Valentino Play Structure </a:t>
            </a:r>
            <a:endParaRPr lang="en-US" sz="3200" dirty="0">
              <a:latin typeface="+mn-lt"/>
            </a:endParaRPr>
          </a:p>
        </p:txBody>
      </p:sp>
    </p:spTree>
    <p:extLst>
      <p:ext uri="{BB962C8B-B14F-4D97-AF65-F5344CB8AC3E}">
        <p14:creationId xmlns:p14="http://schemas.microsoft.com/office/powerpoint/2010/main" val="260357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2021 Budget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4579" name="Content Placeholder 8"/>
          <p:cNvSpPr>
            <a:spLocks noGrp="1"/>
          </p:cNvSpPr>
          <p:nvPr>
            <p:ph idx="1"/>
          </p:nvPr>
        </p:nvSpPr>
        <p:spPr>
          <a:xfrm>
            <a:off x="406202" y="908720"/>
            <a:ext cx="8280598" cy="5040560"/>
          </a:xfrm>
        </p:spPr>
        <p:txBody>
          <a:bodyPr/>
          <a:lstStyle/>
          <a:p>
            <a:pPr lvl="0">
              <a:buNone/>
            </a:pPr>
            <a:r>
              <a:rPr lang="en-CA" sz="2400" b="1" dirty="0"/>
              <a:t>SUMMARY</a:t>
            </a:r>
            <a:r>
              <a:rPr lang="en-US" b="1" dirty="0"/>
              <a:t> </a:t>
            </a:r>
          </a:p>
          <a:p>
            <a:pPr lvl="0">
              <a:buNone/>
            </a:pPr>
            <a:endParaRPr lang="en-US" b="1" dirty="0"/>
          </a:p>
          <a:p>
            <a:pPr lvl="0"/>
            <a:r>
              <a:rPr lang="en-US" sz="2400" dirty="0"/>
              <a:t>To fund municipal operations and capital initiatives, we are proposing a total budget of $</a:t>
            </a:r>
            <a:r>
              <a:rPr lang="en-US" sz="2400" dirty="0" smtClean="0"/>
              <a:t>18,253,333 </a:t>
            </a:r>
            <a:r>
              <a:rPr lang="en-US" sz="2400" dirty="0"/>
              <a:t>for 2021.</a:t>
            </a:r>
            <a:endParaRPr lang="en-CA" sz="2400" dirty="0"/>
          </a:p>
          <a:p>
            <a:pPr lvl="0"/>
            <a:r>
              <a:rPr lang="en-US" sz="2400" dirty="0"/>
              <a:t>To continue to support the sustainability of our infrastructure, we have included $269,000 in dedicated reserves funds for infrastructure renewal.</a:t>
            </a:r>
            <a:endParaRPr lang="en-CA" sz="2400" dirty="0"/>
          </a:p>
          <a:p>
            <a:pPr lvl="0"/>
            <a:r>
              <a:rPr lang="en-US" sz="2400" dirty="0"/>
              <a:t>We will collect $</a:t>
            </a:r>
            <a:r>
              <a:rPr lang="en-US" sz="2400" dirty="0" smtClean="0"/>
              <a:t>11,090,731 </a:t>
            </a:r>
            <a:r>
              <a:rPr lang="en-US" sz="2400" dirty="0"/>
              <a:t>in revenues from user fees, penalty and interest and funding for capital through development charges and reserves.</a:t>
            </a:r>
          </a:p>
          <a:p>
            <a:pPr marL="0" lvl="0" indent="0">
              <a:buNone/>
            </a:pPr>
            <a:endParaRPr lang="en-CA" sz="2400" dirty="0"/>
          </a:p>
          <a:p>
            <a:pPr>
              <a:buNone/>
            </a:pPr>
            <a:endParaRPr lang="en-CA" sz="1800" dirty="0"/>
          </a:p>
          <a:p>
            <a:pPr>
              <a:buNone/>
            </a:pPr>
            <a:endParaRPr lang="en-CA" sz="1800" dirty="0"/>
          </a:p>
          <a:p>
            <a:endParaRPr lang="en-CA" sz="1800"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49</a:t>
            </a:fld>
            <a:endParaRPr lang="en-CA"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332656"/>
            <a:ext cx="8229600" cy="1143000"/>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Departments &amp; Functions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8313" y="1268413"/>
            <a:ext cx="8229600" cy="5760987"/>
          </a:xfrm>
        </p:spPr>
        <p:txBody>
          <a:bodyPr numCol="2" rtlCol="0">
            <a:normAutofit fontScale="92500" lnSpcReduction="20000"/>
          </a:bodyPr>
          <a:lstStyle/>
          <a:p>
            <a:pPr fontAlgn="auto">
              <a:spcAft>
                <a:spcPts val="0"/>
              </a:spcAft>
              <a:buFont typeface="Arial" pitchFamily="34" charset="0"/>
              <a:buChar char="•"/>
              <a:defRPr/>
            </a:pPr>
            <a:r>
              <a:rPr lang="en-CA" sz="2600" b="1" dirty="0"/>
              <a:t>Administration</a:t>
            </a:r>
          </a:p>
          <a:p>
            <a:pPr lvl="1" fontAlgn="auto">
              <a:spcAft>
                <a:spcPts val="0"/>
              </a:spcAft>
              <a:buFont typeface="Arial" pitchFamily="34" charset="0"/>
              <a:buChar char="–"/>
              <a:defRPr/>
            </a:pPr>
            <a:r>
              <a:rPr lang="en-CA" sz="2400" dirty="0"/>
              <a:t>Council</a:t>
            </a:r>
          </a:p>
          <a:p>
            <a:pPr lvl="1" fontAlgn="auto">
              <a:spcAft>
                <a:spcPts val="0"/>
              </a:spcAft>
              <a:buFont typeface="Arial" pitchFamily="34" charset="0"/>
              <a:buChar char="–"/>
              <a:defRPr/>
            </a:pPr>
            <a:r>
              <a:rPr lang="en-CA" sz="2400" dirty="0"/>
              <a:t>CAO/Human Resources</a:t>
            </a:r>
          </a:p>
          <a:p>
            <a:pPr lvl="1" fontAlgn="auto">
              <a:spcAft>
                <a:spcPts val="0"/>
              </a:spcAft>
              <a:buFont typeface="Arial" pitchFamily="34" charset="0"/>
              <a:buChar char="–"/>
              <a:defRPr/>
            </a:pPr>
            <a:r>
              <a:rPr lang="en-CA" sz="2400" dirty="0"/>
              <a:t>Legislative Services (Clerk’s) Department</a:t>
            </a:r>
          </a:p>
          <a:p>
            <a:pPr lvl="1" fontAlgn="auto">
              <a:spcAft>
                <a:spcPts val="0"/>
              </a:spcAft>
              <a:buFont typeface="Arial" pitchFamily="34" charset="0"/>
              <a:buChar char="–"/>
              <a:defRPr/>
            </a:pPr>
            <a:r>
              <a:rPr lang="en-CA" sz="2400" dirty="0"/>
              <a:t>Finance Department</a:t>
            </a:r>
          </a:p>
          <a:p>
            <a:pPr lvl="1" fontAlgn="auto">
              <a:spcAft>
                <a:spcPts val="0"/>
              </a:spcAft>
              <a:buFont typeface="Arial" pitchFamily="34" charset="0"/>
              <a:buChar char="–"/>
              <a:defRPr/>
            </a:pPr>
            <a:endParaRPr lang="en-CA" sz="2400" dirty="0"/>
          </a:p>
          <a:p>
            <a:pPr fontAlgn="auto">
              <a:spcAft>
                <a:spcPts val="0"/>
              </a:spcAft>
              <a:buFont typeface="Arial" pitchFamily="34" charset="0"/>
              <a:buChar char="•"/>
              <a:defRPr/>
            </a:pPr>
            <a:r>
              <a:rPr lang="en-CA" sz="2600" b="1" dirty="0"/>
              <a:t>Protection to Persons &amp; Property</a:t>
            </a:r>
          </a:p>
          <a:p>
            <a:pPr lvl="1" fontAlgn="auto">
              <a:spcAft>
                <a:spcPts val="0"/>
              </a:spcAft>
              <a:buFont typeface="Arial" pitchFamily="34" charset="0"/>
              <a:buChar char="–"/>
              <a:defRPr/>
            </a:pPr>
            <a:r>
              <a:rPr lang="en-CA" sz="2400" dirty="0"/>
              <a:t>Fire &amp; Emergency</a:t>
            </a:r>
          </a:p>
          <a:p>
            <a:pPr lvl="1" fontAlgn="auto">
              <a:spcAft>
                <a:spcPts val="0"/>
              </a:spcAft>
              <a:buFont typeface="Arial" pitchFamily="34" charset="0"/>
              <a:buChar char="–"/>
              <a:defRPr/>
            </a:pPr>
            <a:r>
              <a:rPr lang="en-CA" sz="2400" dirty="0"/>
              <a:t>By-law Enforcement &amp; Property Standards</a:t>
            </a:r>
          </a:p>
          <a:p>
            <a:pPr lvl="1" fontAlgn="auto">
              <a:spcAft>
                <a:spcPts val="0"/>
              </a:spcAft>
              <a:buFont typeface="Arial" pitchFamily="34" charset="0"/>
              <a:buChar char="–"/>
              <a:defRPr/>
            </a:pPr>
            <a:r>
              <a:rPr lang="en-CA" sz="2400" dirty="0"/>
              <a:t>GRCA </a:t>
            </a:r>
          </a:p>
          <a:p>
            <a:pPr lvl="1" fontAlgn="auto">
              <a:spcAft>
                <a:spcPts val="0"/>
              </a:spcAft>
              <a:buNone/>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r>
              <a:rPr lang="en-CA" sz="2400" dirty="0"/>
              <a:t>Building</a:t>
            </a:r>
          </a:p>
          <a:p>
            <a:pPr lvl="1" fontAlgn="auto">
              <a:spcAft>
                <a:spcPts val="0"/>
              </a:spcAft>
              <a:buFont typeface="Arial" pitchFamily="34" charset="0"/>
              <a:buChar char="–"/>
              <a:defRPr/>
            </a:pPr>
            <a:r>
              <a:rPr lang="en-CA" sz="2400" dirty="0"/>
              <a:t>Emergency Management</a:t>
            </a:r>
          </a:p>
          <a:p>
            <a:pPr lvl="1" fontAlgn="auto">
              <a:spcAft>
                <a:spcPts val="0"/>
              </a:spcAft>
              <a:buFont typeface="Arial" pitchFamily="34" charset="0"/>
              <a:buChar char="–"/>
              <a:defRPr/>
            </a:pPr>
            <a:r>
              <a:rPr lang="en-CA" sz="2400" dirty="0"/>
              <a:t>Canine Control</a:t>
            </a:r>
          </a:p>
          <a:p>
            <a:pPr lvl="1" fontAlgn="auto">
              <a:spcAft>
                <a:spcPts val="0"/>
              </a:spcAft>
              <a:buFont typeface="Arial" pitchFamily="34" charset="0"/>
              <a:buChar char="–"/>
              <a:defRPr/>
            </a:pPr>
            <a:r>
              <a:rPr lang="en-CA" sz="2400" dirty="0"/>
              <a:t>Livestock</a:t>
            </a:r>
          </a:p>
          <a:p>
            <a:pPr lvl="1" fontAlgn="auto">
              <a:spcAft>
                <a:spcPts val="0"/>
              </a:spcAft>
              <a:buFont typeface="Arial" pitchFamily="34" charset="0"/>
              <a:buChar char="–"/>
              <a:defRPr/>
            </a:pPr>
            <a:endParaRPr lang="en-CA" sz="2400" dirty="0"/>
          </a:p>
          <a:p>
            <a:pPr lvl="1" fontAlgn="auto">
              <a:spcAft>
                <a:spcPts val="0"/>
              </a:spcAft>
              <a:buFont typeface="Arial" pitchFamily="34" charset="0"/>
              <a:buChar char="–"/>
              <a:defRPr/>
            </a:pPr>
            <a:endParaRPr lang="en-CA" sz="2400" dirty="0"/>
          </a:p>
          <a:p>
            <a:pPr fontAlgn="auto">
              <a:spcAft>
                <a:spcPts val="0"/>
              </a:spcAft>
              <a:buFont typeface="Arial" pitchFamily="34" charset="0"/>
              <a:buNone/>
              <a:defRPr/>
            </a:pPr>
            <a:r>
              <a:rPr lang="en-CA" sz="1800" dirty="0"/>
              <a:t> </a:t>
            </a:r>
          </a:p>
        </p:txBody>
      </p:sp>
      <p:pic>
        <p:nvPicPr>
          <p:cNvPr id="15364"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5</a:t>
            </a:fld>
            <a:endParaRPr lang="en-CA"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2021 Budget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4579" name="Content Placeholder 8"/>
          <p:cNvSpPr>
            <a:spLocks noGrp="1"/>
          </p:cNvSpPr>
          <p:nvPr>
            <p:ph idx="1"/>
          </p:nvPr>
        </p:nvSpPr>
        <p:spPr>
          <a:xfrm>
            <a:off x="406202" y="908720"/>
            <a:ext cx="8280598" cy="5040560"/>
          </a:xfrm>
        </p:spPr>
        <p:txBody>
          <a:bodyPr/>
          <a:lstStyle/>
          <a:p>
            <a:pPr lvl="0">
              <a:buNone/>
            </a:pPr>
            <a:r>
              <a:rPr lang="en-CA" sz="2400" b="1" dirty="0"/>
              <a:t>SUMMARY</a:t>
            </a:r>
            <a:r>
              <a:rPr lang="en-US" b="1" dirty="0"/>
              <a:t> </a:t>
            </a:r>
          </a:p>
          <a:p>
            <a:pPr lvl="0">
              <a:buNone/>
            </a:pPr>
            <a:endParaRPr lang="en-US" b="1" dirty="0"/>
          </a:p>
          <a:p>
            <a:pPr lvl="0"/>
            <a:r>
              <a:rPr lang="en-US" sz="2400" dirty="0"/>
              <a:t>$</a:t>
            </a:r>
            <a:r>
              <a:rPr lang="en-US" sz="2400" dirty="0" smtClean="0"/>
              <a:t>180,000 </a:t>
            </a:r>
            <a:r>
              <a:rPr lang="en-US" sz="2400" dirty="0"/>
              <a:t>from the Provincial Safe Restart funding and rate stabilization will be used to offset the additional costs and lost revenue resulting from the COVID-19 Pandemic.</a:t>
            </a:r>
          </a:p>
          <a:p>
            <a:pPr lvl="0"/>
            <a:r>
              <a:rPr lang="en-US" sz="2400" dirty="0"/>
              <a:t>$</a:t>
            </a:r>
            <a:r>
              <a:rPr lang="en-US" sz="2400" dirty="0" smtClean="0"/>
              <a:t>123,500 </a:t>
            </a:r>
            <a:r>
              <a:rPr lang="en-US" sz="2400" dirty="0"/>
              <a:t>new tax revenue will be generated from additional assessment due to growth.</a:t>
            </a:r>
          </a:p>
          <a:p>
            <a:pPr lvl="0"/>
            <a:r>
              <a:rPr lang="en-US" sz="2400" dirty="0" smtClean="0"/>
              <a:t>As presented today, additional property taxes are not required to fund the </a:t>
            </a:r>
            <a:r>
              <a:rPr lang="en-US" sz="2400" dirty="0" smtClean="0"/>
              <a:t>2021 </a:t>
            </a:r>
            <a:r>
              <a:rPr lang="en-US" sz="2400" dirty="0" smtClean="0"/>
              <a:t>proposed budget.</a:t>
            </a:r>
            <a:endParaRPr lang="en-CA" sz="1800"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50</a:t>
            </a:fld>
            <a:endParaRPr lang="en-CA" dirty="0">
              <a:solidFill>
                <a:schemeClr val="bg1"/>
              </a:solidFill>
            </a:endParaRPr>
          </a:p>
        </p:txBody>
      </p:sp>
    </p:spTree>
    <p:extLst>
      <p:ext uri="{BB962C8B-B14F-4D97-AF65-F5344CB8AC3E}">
        <p14:creationId xmlns:p14="http://schemas.microsoft.com/office/powerpoint/2010/main" val="3035307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2021 Budget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4579" name="Content Placeholder 8"/>
          <p:cNvSpPr>
            <a:spLocks noGrp="1"/>
          </p:cNvSpPr>
          <p:nvPr>
            <p:ph idx="1"/>
          </p:nvPr>
        </p:nvSpPr>
        <p:spPr>
          <a:xfrm>
            <a:off x="406202" y="908720"/>
            <a:ext cx="8280598" cy="5040560"/>
          </a:xfrm>
        </p:spPr>
        <p:txBody>
          <a:bodyPr/>
          <a:lstStyle/>
          <a:p>
            <a:pPr>
              <a:buNone/>
            </a:pPr>
            <a:endParaRPr lang="en-CA" sz="1800" dirty="0"/>
          </a:p>
          <a:p>
            <a:pPr>
              <a:buNone/>
            </a:pPr>
            <a:endParaRPr lang="en-CA" sz="1800" dirty="0"/>
          </a:p>
          <a:p>
            <a:endParaRPr lang="en-CA" sz="1800"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51</a:t>
            </a:fld>
            <a:endParaRPr lang="en-CA"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62117074"/>
              </p:ext>
            </p:extLst>
          </p:nvPr>
        </p:nvGraphicFramePr>
        <p:xfrm>
          <a:off x="611560" y="1729283"/>
          <a:ext cx="8303840" cy="3281430"/>
        </p:xfrm>
        <a:graphic>
          <a:graphicData uri="http://schemas.openxmlformats.org/drawingml/2006/table">
            <a:tbl>
              <a:tblPr/>
              <a:tblGrid>
                <a:gridCol w="5636149">
                  <a:extLst>
                    <a:ext uri="{9D8B030D-6E8A-4147-A177-3AD203B41FA5}">
                      <a16:colId xmlns:a16="http://schemas.microsoft.com/office/drawing/2014/main" xmlns="" val="20000"/>
                    </a:ext>
                  </a:extLst>
                </a:gridCol>
                <a:gridCol w="1680435">
                  <a:extLst>
                    <a:ext uri="{9D8B030D-6E8A-4147-A177-3AD203B41FA5}">
                      <a16:colId xmlns:a16="http://schemas.microsoft.com/office/drawing/2014/main" xmlns="" val="20001"/>
                    </a:ext>
                  </a:extLst>
                </a:gridCol>
                <a:gridCol w="987256">
                  <a:extLst>
                    <a:ext uri="{9D8B030D-6E8A-4147-A177-3AD203B41FA5}">
                      <a16:colId xmlns:a16="http://schemas.microsoft.com/office/drawing/2014/main" xmlns="" val="20002"/>
                    </a:ext>
                  </a:extLst>
                </a:gridCol>
              </a:tblGrid>
              <a:tr h="581937">
                <a:tc gridSpan="3">
                  <a:txBody>
                    <a:bodyPr/>
                    <a:lstStyle/>
                    <a:p>
                      <a:pPr algn="ctr" fontAlgn="b"/>
                      <a:r>
                        <a:rPr lang="en-US" sz="3200" b="1" i="0" u="none" strike="noStrike" dirty="0">
                          <a:solidFill>
                            <a:srgbClr val="000000"/>
                          </a:solidFill>
                          <a:effectLst/>
                          <a:latin typeface="Calibri" panose="020F0502020204030204" pitchFamily="34" charset="0"/>
                        </a:rPr>
                        <a:t>2021 Proposed Tax Levy Change</a:t>
                      </a:r>
                    </a:p>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17876">
                <a:tc>
                  <a:txBody>
                    <a:bodyPr/>
                    <a:lstStyle/>
                    <a:p>
                      <a:pPr algn="l" fontAlgn="b"/>
                      <a:r>
                        <a:rPr lang="en-US" sz="1800" b="0" i="0" u="none" strike="noStrike" dirty="0">
                          <a:solidFill>
                            <a:srgbClr val="000000"/>
                          </a:solidFill>
                          <a:effectLst/>
                          <a:latin typeface="Calibri" panose="020F0502020204030204" pitchFamily="34" charset="0"/>
                        </a:rPr>
                        <a:t>Prior Year's Taxation Levy</a:t>
                      </a: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 $7,308,102.00 </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0">
                <a:tc>
                  <a:txBody>
                    <a:bodyPr/>
                    <a:lstStyle/>
                    <a:p>
                      <a:pPr algn="l" fontAlgn="b"/>
                      <a:r>
                        <a:rPr lang="en-US" sz="1800" b="0" i="0" u="none" strike="noStrike" dirty="0">
                          <a:solidFill>
                            <a:srgbClr val="000000"/>
                          </a:solidFill>
                          <a:effectLst/>
                          <a:latin typeface="Calibri" panose="020F0502020204030204" pitchFamily="34" charset="0"/>
                        </a:rPr>
                        <a:t>Add:  Assessment Growth</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a:t>
                      </a:r>
                      <a:r>
                        <a:rPr lang="en-US" sz="1800" b="0" i="0" u="none" strike="noStrike" dirty="0" smtClean="0">
                          <a:solidFill>
                            <a:srgbClr val="000000"/>
                          </a:solidFill>
                          <a:effectLst/>
                          <a:latin typeface="Calibri" panose="020F0502020204030204" pitchFamily="34" charset="0"/>
                        </a:rPr>
                        <a:t>123,500.00 </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288657">
                <a:tc>
                  <a:txBody>
                    <a:bodyPr/>
                    <a:lstStyle/>
                    <a:p>
                      <a:pPr algn="l" fontAlgn="b"/>
                      <a:r>
                        <a:rPr lang="en-US" sz="1800" b="0" i="0" u="none" strike="noStrike" dirty="0">
                          <a:solidFill>
                            <a:srgbClr val="000000"/>
                          </a:solidFill>
                          <a:effectLst/>
                          <a:latin typeface="Calibri" panose="020F0502020204030204" pitchFamily="34" charset="0"/>
                        </a:rPr>
                        <a:t>Total Taxation Levy With Growth</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7,431,602.00 </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250458">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302403">
                <a:tc>
                  <a:txBody>
                    <a:bodyPr/>
                    <a:lstStyle/>
                    <a:p>
                      <a:pPr algn="l" fontAlgn="b"/>
                      <a:r>
                        <a:rPr lang="en-US" sz="1800" b="0" i="0" u="none" strike="noStrike" dirty="0">
                          <a:solidFill>
                            <a:srgbClr val="000000"/>
                          </a:solidFill>
                          <a:effectLst/>
                          <a:latin typeface="Calibri" panose="020F0502020204030204" pitchFamily="34" charset="0"/>
                        </a:rPr>
                        <a:t>Total Taxation Requirements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7,431,602.00 </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35462">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r h="302403">
                <a:tc>
                  <a:txBody>
                    <a:bodyPr/>
                    <a:lstStyle/>
                    <a:p>
                      <a:pPr algn="l" fontAlgn="b"/>
                      <a:r>
                        <a:rPr lang="en-US" sz="1800" b="0" i="0" u="none" strike="noStrike" dirty="0">
                          <a:solidFill>
                            <a:srgbClr val="000000"/>
                          </a:solidFill>
                          <a:effectLst/>
                          <a:latin typeface="Calibri" panose="020F0502020204030204" pitchFamily="34" charset="0"/>
                        </a:rPr>
                        <a:t>$ Increase</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   </a:t>
                      </a:r>
                      <a:r>
                        <a:rPr lang="en-US" sz="1800" b="0" i="0" u="none" strike="noStrike" dirty="0" smtClean="0">
                          <a:solidFill>
                            <a:srgbClr val="000000"/>
                          </a:solidFill>
                          <a:effectLst/>
                          <a:latin typeface="Calibri" panose="020F0502020204030204" pitchFamily="34" charset="0"/>
                        </a:rPr>
                        <a:t>0.00 </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rPr>
                        <a:t>0.0%</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8"/>
                  </a:ext>
                </a:extLst>
              </a:tr>
              <a:tr h="85449">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288657">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70004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260648"/>
            <a:ext cx="8229600" cy="981075"/>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2021 Budget </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4579" name="Content Placeholder 8"/>
          <p:cNvSpPr>
            <a:spLocks noGrp="1"/>
          </p:cNvSpPr>
          <p:nvPr>
            <p:ph idx="1"/>
          </p:nvPr>
        </p:nvSpPr>
        <p:spPr>
          <a:xfrm>
            <a:off x="406202" y="908720"/>
            <a:ext cx="8280598" cy="5040560"/>
          </a:xfrm>
        </p:spPr>
        <p:txBody>
          <a:bodyPr/>
          <a:lstStyle/>
          <a:p>
            <a:pPr marL="0" indent="0" algn="ctr">
              <a:buNone/>
            </a:pPr>
            <a:endParaRPr lang="en-US" sz="2400" b="1" dirty="0"/>
          </a:p>
          <a:p>
            <a:pPr marL="0" indent="0" algn="ctr">
              <a:buNone/>
            </a:pPr>
            <a:r>
              <a:rPr lang="en-US" b="1" dirty="0"/>
              <a:t>Proposed Tax Impact on Residential Properties</a:t>
            </a:r>
            <a:endParaRPr lang="en-US" dirty="0"/>
          </a:p>
          <a:p>
            <a:pPr lvl="0"/>
            <a:endParaRPr lang="en-US" sz="2400" b="1" dirty="0"/>
          </a:p>
          <a:p>
            <a:pPr marL="109538" lvl="0" indent="0">
              <a:buNone/>
            </a:pPr>
            <a:r>
              <a:rPr lang="en-US" sz="2400" dirty="0" smtClean="0"/>
              <a:t>The COVID-19 Pandemic has placed financial hardship on many people in Ontario including the residents and businesses within the Township of Guelph/Eramosa.</a:t>
            </a:r>
          </a:p>
          <a:p>
            <a:pPr marL="109538" lvl="0" indent="0">
              <a:buNone/>
            </a:pPr>
            <a:endParaRPr lang="en-US" sz="2400" dirty="0" smtClean="0"/>
          </a:p>
          <a:p>
            <a:pPr marL="109538" lvl="0" indent="0">
              <a:buNone/>
            </a:pPr>
            <a:r>
              <a:rPr lang="en-US" sz="2400" dirty="0" smtClean="0"/>
              <a:t>The proposed budget as presented </a:t>
            </a:r>
            <a:r>
              <a:rPr lang="en-US" sz="2400" smtClean="0"/>
              <a:t>today proposes </a:t>
            </a:r>
            <a:r>
              <a:rPr lang="en-US" sz="2400" dirty="0" smtClean="0"/>
              <a:t>a 0% increase in property taxes to support the services provided by the Township.</a:t>
            </a:r>
            <a:endParaRPr lang="en-US" sz="2400" dirty="0"/>
          </a:p>
          <a:p>
            <a:pPr>
              <a:buNone/>
            </a:pPr>
            <a:endParaRPr lang="en-CA" sz="1800" dirty="0"/>
          </a:p>
          <a:p>
            <a:pPr>
              <a:buNone/>
            </a:pPr>
            <a:endParaRPr lang="en-CA" sz="1800" dirty="0"/>
          </a:p>
          <a:p>
            <a:endParaRPr lang="en-CA" sz="1800" dirty="0"/>
          </a:p>
        </p:txBody>
      </p:sp>
      <p:pic>
        <p:nvPicPr>
          <p:cNvPr id="24580"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52</a:t>
            </a:fld>
            <a:endParaRPr lang="en-CA" dirty="0">
              <a:solidFill>
                <a:schemeClr val="bg1"/>
              </a:solidFill>
            </a:endParaRPr>
          </a:p>
        </p:txBody>
      </p:sp>
    </p:spTree>
    <p:extLst>
      <p:ext uri="{BB962C8B-B14F-4D97-AF65-F5344CB8AC3E}">
        <p14:creationId xmlns:p14="http://schemas.microsoft.com/office/powerpoint/2010/main" val="651580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6" descr="GET Logo_approved (2).jpg"/>
          <p:cNvPicPr>
            <a:picLocks noGrp="1" noChangeAspect="1"/>
          </p:cNvPicPr>
          <p:nvPr>
            <p:ph idx="1"/>
          </p:nvPr>
        </p:nvPicPr>
        <p:blipFill>
          <a:blip r:embed="rId2" cstate="print"/>
          <a:srcRect/>
          <a:stretch>
            <a:fillRect/>
          </a:stretch>
        </p:blipFill>
        <p:spPr>
          <a:xfrm>
            <a:off x="179388" y="260350"/>
            <a:ext cx="1574800" cy="498475"/>
          </a:xfrm>
        </p:spPr>
      </p:pic>
      <p:sp>
        <p:nvSpPr>
          <p:cNvPr id="6" name="TextBox 5"/>
          <p:cNvSpPr txBox="1"/>
          <p:nvPr/>
        </p:nvSpPr>
        <p:spPr>
          <a:xfrm>
            <a:off x="251520" y="836712"/>
            <a:ext cx="8892480" cy="6155531"/>
          </a:xfrm>
          <a:prstGeom prst="rect">
            <a:avLst/>
          </a:prstGeom>
          <a:noFill/>
        </p:spPr>
        <p:txBody>
          <a:bodyPr wrap="square">
            <a:spAutoFit/>
          </a:bodyPr>
          <a:lstStyle/>
          <a:p>
            <a:pPr fontAlgn="auto">
              <a:spcBef>
                <a:spcPts val="0"/>
              </a:spcBef>
              <a:spcAft>
                <a:spcPts val="0"/>
              </a:spcAft>
              <a:defRPr/>
            </a:pPr>
            <a:r>
              <a:rPr lang="en-CA" sz="2000" b="1" dirty="0">
                <a:ln>
                  <a:solidFill>
                    <a:schemeClr val="tx1"/>
                  </a:solidFill>
                </a:ln>
                <a:solidFill>
                  <a:srgbClr val="0095DA"/>
                </a:solidFill>
                <a:latin typeface="Arial" pitchFamily="34" charset="0"/>
                <a:cs typeface="Arial" pitchFamily="34" charset="0"/>
              </a:rPr>
              <a:t>24/7 365 ACCESS TO FIRE AND EMERGENCY SERVICES</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SNOW PLOWING AND WINTER ROAD MAINTENANCE</a:t>
            </a:r>
          </a:p>
          <a:p>
            <a:pPr fontAlgn="auto">
              <a:spcBef>
                <a:spcPts val="0"/>
              </a:spcBef>
              <a:spcAft>
                <a:spcPts val="0"/>
              </a:spcAft>
              <a:defRPr/>
            </a:pPr>
            <a:r>
              <a:rPr lang="en-CA" sz="2000" b="1">
                <a:ln>
                  <a:solidFill>
                    <a:schemeClr val="tx1"/>
                  </a:solidFill>
                </a:ln>
                <a:solidFill>
                  <a:schemeClr val="tx1">
                    <a:lumMod val="50000"/>
                    <a:lumOff val="50000"/>
                  </a:schemeClr>
                </a:solidFill>
                <a:latin typeface="Arial" pitchFamily="34" charset="0"/>
                <a:cs typeface="Arial" pitchFamily="34" charset="0"/>
              </a:rPr>
              <a:t>$151 </a:t>
            </a:r>
            <a:r>
              <a:rPr lang="en-CA" sz="2000" b="1" dirty="0">
                <a:ln>
                  <a:solidFill>
                    <a:schemeClr val="tx1"/>
                  </a:solidFill>
                </a:ln>
                <a:solidFill>
                  <a:schemeClr val="tx1">
                    <a:lumMod val="50000"/>
                    <a:lumOff val="50000"/>
                  </a:schemeClr>
                </a:solidFill>
                <a:latin typeface="Arial" pitchFamily="34" charset="0"/>
                <a:cs typeface="Arial" pitchFamily="34" charset="0"/>
              </a:rPr>
              <a:t>MILLION IN BUILDINGS, ROADS, BRIDGES AND VEHICLES</a:t>
            </a:r>
          </a:p>
          <a:p>
            <a:pPr fontAlgn="auto">
              <a:spcBef>
                <a:spcPts val="0"/>
              </a:spcBef>
              <a:spcAft>
                <a:spcPts val="0"/>
              </a:spcAft>
              <a:defRPr/>
            </a:pPr>
            <a:r>
              <a:rPr lang="en-CA" sz="2000" b="1" dirty="0">
                <a:ln>
                  <a:solidFill>
                    <a:schemeClr val="tx1"/>
                  </a:solidFill>
                </a:ln>
                <a:solidFill>
                  <a:srgbClr val="0095DA"/>
                </a:solidFill>
                <a:latin typeface="Arial" pitchFamily="34" charset="0"/>
                <a:cs typeface="Arial" pitchFamily="34" charset="0"/>
              </a:rPr>
              <a:t>225 KM OF ROADS </a:t>
            </a:r>
            <a:r>
              <a:rPr lang="en-CA" sz="2000" b="1" dirty="0">
                <a:ln>
                  <a:solidFill>
                    <a:schemeClr val="tx1"/>
                  </a:solidFill>
                </a:ln>
                <a:solidFill>
                  <a:srgbClr val="7AC143"/>
                </a:solidFill>
                <a:latin typeface="Arial" pitchFamily="34" charset="0"/>
                <a:cs typeface="Arial" pitchFamily="34" charset="0"/>
              </a:rPr>
              <a:t>SIDEWALK PLOWING AND MAINTENANCE </a:t>
            </a:r>
          </a:p>
          <a:p>
            <a:pPr fontAlgn="auto">
              <a:spcBef>
                <a:spcPts val="0"/>
              </a:spcBef>
              <a:spcAft>
                <a:spcPts val="0"/>
              </a:spcAft>
              <a:defRPr/>
            </a:pPr>
            <a:r>
              <a:rPr lang="en-CA" sz="2000" b="1" dirty="0">
                <a:ln>
                  <a:solidFill>
                    <a:schemeClr val="tx1"/>
                  </a:solidFill>
                </a:ln>
                <a:solidFill>
                  <a:schemeClr val="bg1">
                    <a:lumMod val="50000"/>
                  </a:schemeClr>
                </a:solidFill>
                <a:latin typeface="Arial" pitchFamily="34" charset="0"/>
                <a:cs typeface="Arial" pitchFamily="34" charset="0"/>
              </a:rPr>
              <a:t>TREE REMOVAL AND REPLACEMENT </a:t>
            </a:r>
            <a:r>
              <a:rPr lang="en-CA" sz="2000" b="1" dirty="0">
                <a:ln>
                  <a:solidFill>
                    <a:schemeClr val="tx1"/>
                  </a:solidFill>
                </a:ln>
                <a:solidFill>
                  <a:srgbClr val="7AC143"/>
                </a:solidFill>
                <a:latin typeface="Arial" pitchFamily="34" charset="0"/>
                <a:cs typeface="Arial" pitchFamily="34" charset="0"/>
              </a:rPr>
              <a:t>ROAD MAINTENANCE </a:t>
            </a:r>
            <a:endParaRPr lang="en-CA" sz="2000" b="1" dirty="0">
              <a:ln>
                <a:solidFill>
                  <a:schemeClr val="tx1"/>
                </a:solidFill>
              </a:ln>
              <a:solidFill>
                <a:srgbClr val="0095DA"/>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SHOULDERING</a:t>
            </a:r>
            <a:r>
              <a:rPr lang="en-CA" sz="2000" b="1" dirty="0">
                <a:ln>
                  <a:solidFill>
                    <a:schemeClr val="tx1"/>
                  </a:solidFill>
                </a:ln>
                <a:solidFill>
                  <a:srgbClr val="0095DA"/>
                </a:solidFill>
                <a:latin typeface="Arial" pitchFamily="34" charset="0"/>
                <a:cs typeface="Arial" pitchFamily="34" charset="0"/>
              </a:rPr>
              <a:t>  </a:t>
            </a:r>
            <a:r>
              <a:rPr lang="en-CA" sz="2000" b="1" dirty="0">
                <a:ln>
                  <a:solidFill>
                    <a:schemeClr val="tx1"/>
                  </a:solidFill>
                </a:ln>
                <a:solidFill>
                  <a:schemeClr val="bg1">
                    <a:lumMod val="50000"/>
                  </a:schemeClr>
                </a:solidFill>
                <a:latin typeface="Arial" pitchFamily="34" charset="0"/>
                <a:cs typeface="Arial" pitchFamily="34" charset="0"/>
              </a:rPr>
              <a:t>DITCHING</a:t>
            </a:r>
            <a:r>
              <a:rPr lang="en-CA" sz="2000" b="1" dirty="0">
                <a:ln>
                  <a:solidFill>
                    <a:schemeClr val="tx1"/>
                  </a:solidFill>
                </a:ln>
                <a:solidFill>
                  <a:srgbClr val="8ED8F8"/>
                </a:solidFill>
                <a:latin typeface="Arial" pitchFamily="34" charset="0"/>
                <a:cs typeface="Arial" pitchFamily="34" charset="0"/>
              </a:rPr>
              <a:t>  </a:t>
            </a:r>
            <a:r>
              <a:rPr lang="en-CA" sz="2000" b="1" dirty="0">
                <a:ln>
                  <a:solidFill>
                    <a:schemeClr val="tx1"/>
                  </a:solidFill>
                </a:ln>
                <a:solidFill>
                  <a:srgbClr val="0095DA"/>
                </a:solidFill>
                <a:latin typeface="Arial" pitchFamily="34" charset="0"/>
                <a:cs typeface="Arial" pitchFamily="34" charset="0"/>
              </a:rPr>
              <a:t>EMERGENCY MANAGEMENT</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FIRE SAFETY EDUCATION </a:t>
            </a:r>
            <a:r>
              <a:rPr lang="en-CA" sz="2000" b="1" dirty="0">
                <a:ln>
                  <a:solidFill>
                    <a:schemeClr val="tx1"/>
                  </a:solidFill>
                </a:ln>
                <a:solidFill>
                  <a:schemeClr val="bg1">
                    <a:lumMod val="50000"/>
                  </a:schemeClr>
                </a:solidFill>
                <a:latin typeface="Arial" pitchFamily="34" charset="0"/>
                <a:cs typeface="Arial" pitchFamily="34" charset="0"/>
              </a:rPr>
              <a:t>ACTIVE 55+ FITNESS PROGRAM </a:t>
            </a:r>
            <a:endParaRPr lang="en-CA" sz="2000" b="1" dirty="0">
              <a:ln>
                <a:solidFill>
                  <a:schemeClr val="tx1"/>
                </a:solidFill>
              </a:ln>
              <a:solidFill>
                <a:srgbClr val="7AC143"/>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chemeClr val="bg1">
                    <a:lumMod val="50000"/>
                  </a:schemeClr>
                </a:solidFill>
                <a:latin typeface="Arial" pitchFamily="34" charset="0"/>
                <a:cs typeface="Arial" pitchFamily="34" charset="0"/>
              </a:rPr>
              <a:t>DUST CONTROL  </a:t>
            </a:r>
            <a:r>
              <a:rPr lang="en-CA" sz="2000" b="1" dirty="0">
                <a:ln>
                  <a:solidFill>
                    <a:schemeClr val="tx1"/>
                  </a:solidFill>
                </a:ln>
                <a:solidFill>
                  <a:srgbClr val="0095DA"/>
                </a:solidFill>
                <a:latin typeface="Arial" pitchFamily="34" charset="0"/>
                <a:cs typeface="Arial" pitchFamily="34" charset="0"/>
              </a:rPr>
              <a:t>ROADSIDE LITTER PICK-UP</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RURAL ROADSIDE SPRAYING  </a:t>
            </a:r>
            <a:r>
              <a:rPr lang="en-CA" sz="2000" b="1" dirty="0">
                <a:ln>
                  <a:solidFill>
                    <a:schemeClr val="tx1"/>
                  </a:solidFill>
                </a:ln>
                <a:solidFill>
                  <a:schemeClr val="bg1">
                    <a:lumMod val="50000"/>
                  </a:schemeClr>
                </a:solidFill>
                <a:latin typeface="Arial" pitchFamily="34" charset="0"/>
                <a:cs typeface="Arial" pitchFamily="34" charset="0"/>
              </a:rPr>
              <a:t>CROSSING GUARDS</a:t>
            </a:r>
          </a:p>
          <a:p>
            <a:pPr fontAlgn="auto">
              <a:spcBef>
                <a:spcPts val="0"/>
              </a:spcBef>
              <a:spcAft>
                <a:spcPts val="0"/>
              </a:spcAft>
              <a:defRPr/>
            </a:pPr>
            <a:r>
              <a:rPr lang="en-CA" sz="2000" b="1" dirty="0">
                <a:ln>
                  <a:solidFill>
                    <a:schemeClr val="tx1"/>
                  </a:solidFill>
                </a:ln>
                <a:solidFill>
                  <a:srgbClr val="0095DA"/>
                </a:solidFill>
                <a:latin typeface="Arial" pitchFamily="34" charset="0"/>
                <a:cs typeface="Arial" pitchFamily="34" charset="0"/>
              </a:rPr>
              <a:t>11 PLAY STRUCTURES</a:t>
            </a:r>
            <a:r>
              <a:rPr lang="en-CA" sz="2000" b="1" dirty="0">
                <a:ln>
                  <a:solidFill>
                    <a:schemeClr val="tx1"/>
                  </a:solidFill>
                </a:ln>
                <a:latin typeface="Arial" pitchFamily="34" charset="0"/>
                <a:cs typeface="Arial" pitchFamily="34" charset="0"/>
              </a:rPr>
              <a:t> </a:t>
            </a:r>
            <a:r>
              <a:rPr lang="en-CA" sz="2000" b="1" dirty="0">
                <a:ln>
                  <a:solidFill>
                    <a:schemeClr val="tx1"/>
                  </a:solidFill>
                </a:ln>
                <a:solidFill>
                  <a:srgbClr val="7AC143"/>
                </a:solidFill>
                <a:latin typeface="Arial" pitchFamily="34" charset="0"/>
                <a:cs typeface="Arial" pitchFamily="34" charset="0"/>
              </a:rPr>
              <a:t>RECREATION PROGRAMS</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7 COMMUNITY FACILITIES  </a:t>
            </a:r>
            <a:r>
              <a:rPr lang="en-CA" sz="2000" b="1" dirty="0">
                <a:ln>
                  <a:solidFill>
                    <a:schemeClr val="tx1"/>
                  </a:solidFill>
                </a:ln>
                <a:solidFill>
                  <a:schemeClr val="tx1">
                    <a:lumMod val="50000"/>
                    <a:lumOff val="50000"/>
                  </a:schemeClr>
                </a:solidFill>
                <a:latin typeface="Arial" pitchFamily="34" charset="0"/>
                <a:cs typeface="Arial" pitchFamily="34" charset="0"/>
              </a:rPr>
              <a:t>SPLASH PAD  </a:t>
            </a:r>
            <a:r>
              <a:rPr lang="en-CA" sz="2000" b="1" dirty="0">
                <a:ln>
                  <a:solidFill>
                    <a:schemeClr val="tx1"/>
                  </a:solidFill>
                </a:ln>
                <a:solidFill>
                  <a:srgbClr val="0095DA"/>
                </a:solidFill>
                <a:latin typeface="Arial" pitchFamily="34" charset="0"/>
                <a:cs typeface="Arial" pitchFamily="34" charset="0"/>
              </a:rPr>
              <a:t>6.6 KM OF TRAILS</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82 HECTARES OF OPEN SPACE  </a:t>
            </a:r>
            <a:r>
              <a:rPr lang="en-CA" sz="2000" b="1" dirty="0">
                <a:ln>
                  <a:solidFill>
                    <a:schemeClr val="tx1"/>
                  </a:solidFill>
                </a:ln>
                <a:solidFill>
                  <a:schemeClr val="tx1">
                    <a:lumMod val="50000"/>
                    <a:lumOff val="50000"/>
                  </a:schemeClr>
                </a:solidFill>
                <a:latin typeface="Arial" pitchFamily="34" charset="0"/>
                <a:cs typeface="Arial" pitchFamily="34" charset="0"/>
              </a:rPr>
              <a:t>14 PARKS</a:t>
            </a:r>
            <a:r>
              <a:rPr lang="en-CA" sz="2000" b="1" dirty="0">
                <a:ln>
                  <a:solidFill>
                    <a:schemeClr val="tx1"/>
                  </a:solidFill>
                </a:ln>
                <a:solidFill>
                  <a:srgbClr val="8ED8F8"/>
                </a:solidFill>
                <a:latin typeface="Arial" pitchFamily="34" charset="0"/>
                <a:cs typeface="Arial" pitchFamily="34" charset="0"/>
              </a:rPr>
              <a:t> </a:t>
            </a:r>
            <a:endParaRPr lang="en-CA" sz="2000" b="1" dirty="0">
              <a:ln>
                <a:solidFill>
                  <a:schemeClr val="tx1"/>
                </a:solidFill>
              </a:ln>
              <a:solidFill>
                <a:schemeClr val="tx1">
                  <a:lumMod val="50000"/>
                  <a:lumOff val="50000"/>
                </a:schemeClr>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rgbClr val="0095DA"/>
                </a:solidFill>
                <a:latin typeface="Arial" pitchFamily="34" charset="0"/>
                <a:cs typeface="Arial" pitchFamily="34" charset="0"/>
              </a:rPr>
              <a:t>1 STATE-OF-THE-ART INDOOR SPORTS FIELD </a:t>
            </a:r>
            <a:r>
              <a:rPr lang="en-CA" sz="2000" b="1" dirty="0">
                <a:ln>
                  <a:solidFill>
                    <a:schemeClr val="tx1"/>
                  </a:solidFill>
                </a:ln>
                <a:solidFill>
                  <a:srgbClr val="7AC143"/>
                </a:solidFill>
                <a:latin typeface="Arial" pitchFamily="34" charset="0"/>
                <a:cs typeface="Arial" pitchFamily="34" charset="0"/>
              </a:rPr>
              <a:t>COMMUNITY GUIDE</a:t>
            </a:r>
            <a:endParaRPr lang="en-CA" sz="2000" b="1" dirty="0">
              <a:ln>
                <a:solidFill>
                  <a:schemeClr val="tx1"/>
                </a:solidFill>
              </a:ln>
              <a:solidFill>
                <a:srgbClr val="0095DA"/>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TURF MANAGEMENT OF 12 SPORTS FIELDS</a:t>
            </a:r>
            <a:endParaRPr lang="en-CA" sz="2000" b="1" dirty="0">
              <a:ln>
                <a:solidFill>
                  <a:schemeClr val="tx1"/>
                </a:solidFill>
              </a:ln>
              <a:solidFill>
                <a:srgbClr val="0095DA"/>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chemeClr val="bg1">
                    <a:lumMod val="50000"/>
                  </a:schemeClr>
                </a:solidFill>
                <a:latin typeface="Arial" pitchFamily="34" charset="0"/>
                <a:cs typeface="Arial" pitchFamily="34" charset="0"/>
              </a:rPr>
              <a:t>ROADSIDE MOWING </a:t>
            </a:r>
            <a:r>
              <a:rPr lang="en-CA" sz="2000" b="1" dirty="0">
                <a:ln>
                  <a:solidFill>
                    <a:schemeClr val="tx1"/>
                  </a:solidFill>
                </a:ln>
                <a:solidFill>
                  <a:srgbClr val="0095DA"/>
                </a:solidFill>
                <a:latin typeface="Arial" pitchFamily="34" charset="0"/>
                <a:cs typeface="Arial" pitchFamily="34" charset="0"/>
              </a:rPr>
              <a:t>STREET SWEEPING </a:t>
            </a:r>
            <a:r>
              <a:rPr lang="en-CA" sz="2000" b="1" dirty="0">
                <a:ln>
                  <a:solidFill>
                    <a:schemeClr val="tx1"/>
                  </a:solidFill>
                </a:ln>
                <a:solidFill>
                  <a:srgbClr val="7AC143"/>
                </a:solidFill>
                <a:latin typeface="Arial" pitchFamily="34" charset="0"/>
                <a:cs typeface="Arial" pitchFamily="34" charset="0"/>
              </a:rPr>
              <a:t>ECONOMIC DEVELOPMENT</a:t>
            </a:r>
            <a:endParaRPr lang="en-CA" sz="2000" b="1" dirty="0">
              <a:ln>
                <a:solidFill>
                  <a:schemeClr val="tx1"/>
                </a:solidFill>
              </a:ln>
              <a:solidFill>
                <a:srgbClr val="0095DA"/>
              </a:solidFill>
              <a:latin typeface="Arial" pitchFamily="34" charset="0"/>
              <a:cs typeface="Arial" pitchFamily="34" charset="0"/>
            </a:endParaRP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ELECTIONS</a:t>
            </a:r>
            <a:r>
              <a:rPr lang="en-CA" sz="2000" b="1" dirty="0">
                <a:ln>
                  <a:solidFill>
                    <a:schemeClr val="tx1"/>
                  </a:solidFill>
                </a:ln>
                <a:solidFill>
                  <a:schemeClr val="bg1"/>
                </a:solidFill>
                <a:latin typeface="Arial" pitchFamily="34" charset="0"/>
                <a:cs typeface="Arial" pitchFamily="34" charset="0"/>
              </a:rPr>
              <a:t>  </a:t>
            </a:r>
            <a:r>
              <a:rPr lang="en-CA" sz="2000" b="1" dirty="0">
                <a:ln>
                  <a:solidFill>
                    <a:schemeClr val="tx1"/>
                  </a:solidFill>
                </a:ln>
                <a:solidFill>
                  <a:schemeClr val="bg1">
                    <a:lumMod val="50000"/>
                  </a:schemeClr>
                </a:solidFill>
                <a:latin typeface="Arial" pitchFamily="34" charset="0"/>
                <a:cs typeface="Arial" pitchFamily="34" charset="0"/>
              </a:rPr>
              <a:t>CULVERT REPLACEMENTS  </a:t>
            </a:r>
            <a:r>
              <a:rPr lang="en-CA" sz="2000" b="1" dirty="0">
                <a:ln>
                  <a:solidFill>
                    <a:schemeClr val="tx1"/>
                  </a:solidFill>
                </a:ln>
                <a:solidFill>
                  <a:srgbClr val="0095DA"/>
                </a:solidFill>
                <a:latin typeface="Arial" pitchFamily="34" charset="0"/>
                <a:cs typeface="Arial" pitchFamily="34" charset="0"/>
              </a:rPr>
              <a:t>OUTDOOR ICE RINKS</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COMMUNITY EVENTS  </a:t>
            </a:r>
            <a:r>
              <a:rPr lang="en-CA" sz="2000" b="1" dirty="0">
                <a:ln>
                  <a:solidFill>
                    <a:schemeClr val="tx1"/>
                  </a:solidFill>
                </a:ln>
                <a:solidFill>
                  <a:schemeClr val="bg1">
                    <a:lumMod val="50000"/>
                  </a:schemeClr>
                </a:solidFill>
                <a:latin typeface="Arial" pitchFamily="34" charset="0"/>
                <a:cs typeface="Arial" pitchFamily="34" charset="0"/>
              </a:rPr>
              <a:t>LINE PAINTING  </a:t>
            </a:r>
            <a:r>
              <a:rPr lang="en-CA" sz="2000" b="1" dirty="0">
                <a:ln>
                  <a:solidFill>
                    <a:schemeClr val="tx1"/>
                  </a:solidFill>
                </a:ln>
                <a:solidFill>
                  <a:srgbClr val="0095DA"/>
                </a:solidFill>
                <a:latin typeface="Arial" pitchFamily="34" charset="0"/>
                <a:cs typeface="Arial" pitchFamily="34" charset="0"/>
              </a:rPr>
              <a:t>WINTER ROAD PATROLLING</a:t>
            </a:r>
          </a:p>
          <a:p>
            <a:pPr fontAlgn="auto">
              <a:spcBef>
                <a:spcPts val="0"/>
              </a:spcBef>
              <a:spcAft>
                <a:spcPts val="0"/>
              </a:spcAft>
              <a:defRPr/>
            </a:pPr>
            <a:r>
              <a:rPr lang="en-CA" sz="2000" b="1" dirty="0">
                <a:ln>
                  <a:solidFill>
                    <a:schemeClr val="tx1"/>
                  </a:solidFill>
                </a:ln>
                <a:solidFill>
                  <a:srgbClr val="7AC143"/>
                </a:solidFill>
                <a:latin typeface="Arial" pitchFamily="34" charset="0"/>
                <a:cs typeface="Arial" pitchFamily="34" charset="0"/>
              </a:rPr>
              <a:t>BY-LAW ENFORCEMENT  </a:t>
            </a:r>
            <a:r>
              <a:rPr lang="en-CA" sz="2000" b="1" dirty="0">
                <a:ln>
                  <a:solidFill>
                    <a:schemeClr val="tx1"/>
                  </a:solidFill>
                </a:ln>
                <a:solidFill>
                  <a:schemeClr val="bg1">
                    <a:lumMod val="50000"/>
                  </a:schemeClr>
                </a:solidFill>
                <a:latin typeface="Arial" pitchFamily="34" charset="0"/>
                <a:cs typeface="Arial" pitchFamily="34" charset="0"/>
              </a:rPr>
              <a:t>PROPERTY STANDARDS ENFORCEMENT</a:t>
            </a:r>
          </a:p>
          <a:p>
            <a:pPr fontAlgn="auto">
              <a:spcBef>
                <a:spcPts val="0"/>
              </a:spcBef>
              <a:spcAft>
                <a:spcPts val="0"/>
              </a:spcAft>
              <a:defRPr/>
            </a:pPr>
            <a:endParaRPr lang="en-CA" sz="2000" b="1" dirty="0">
              <a:ln>
                <a:solidFill>
                  <a:schemeClr val="tx1"/>
                </a:solidFill>
              </a:ln>
              <a:solidFill>
                <a:schemeClr val="bg1">
                  <a:lumMod val="50000"/>
                </a:schemeClr>
              </a:solidFill>
              <a:latin typeface="Arial" pitchFamily="34" charset="0"/>
              <a:cs typeface="Arial" pitchFamily="34" charset="0"/>
            </a:endParaRPr>
          </a:p>
          <a:p>
            <a:pPr fontAlgn="auto">
              <a:spcBef>
                <a:spcPts val="0"/>
              </a:spcBef>
              <a:spcAft>
                <a:spcPts val="0"/>
              </a:spcAft>
              <a:defRPr/>
            </a:pPr>
            <a:r>
              <a:rPr lang="en-CA" sz="1400" b="1" dirty="0">
                <a:solidFill>
                  <a:srgbClr val="7AC143"/>
                </a:solidFill>
                <a:latin typeface="Arial" pitchFamily="34" charset="0"/>
                <a:cs typeface="Arial"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332656"/>
            <a:ext cx="8229600" cy="1143000"/>
          </a:xfrm>
        </p:spPr>
        <p:txBody>
          <a:bodyPr rtlCol="0">
            <a:normAutofit/>
          </a:bodyPr>
          <a:lstStyle/>
          <a:p>
            <a:pPr fontAlgn="auto">
              <a:spcAft>
                <a:spcPts val="0"/>
              </a:spcAft>
              <a:defRPr/>
            </a:pPr>
            <a:r>
              <a:rPr lang="en-CA" b="1" dirty="0">
                <a:solidFill>
                  <a:srgbClr val="0095DA"/>
                </a:solidFill>
                <a:effectLst>
                  <a:outerShdw blurRad="50800" dist="50800" dir="5400000" algn="ctr" rotWithShape="0">
                    <a:schemeClr val="tx1"/>
                  </a:outerShdw>
                </a:effectLst>
              </a:rPr>
              <a:t>   Departments &amp; Functions</a:t>
            </a:r>
          </a:p>
        </p:txBody>
      </p:sp>
      <p:sp>
        <p:nvSpPr>
          <p:cNvPr id="5" name="Wave 4"/>
          <p:cNvSpPr/>
          <p:nvPr/>
        </p:nvSpPr>
        <p:spPr>
          <a:xfrm>
            <a:off x="0" y="5805488"/>
            <a:ext cx="9144000" cy="3024187"/>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7544" y="1340768"/>
            <a:ext cx="8229600" cy="5146228"/>
          </a:xfrm>
        </p:spPr>
        <p:txBody>
          <a:bodyPr rtlCol="0">
            <a:normAutofit/>
          </a:bodyPr>
          <a:lstStyle/>
          <a:p>
            <a:pPr fontAlgn="auto">
              <a:spcAft>
                <a:spcPts val="0"/>
              </a:spcAft>
              <a:buFont typeface="Arial" pitchFamily="34" charset="0"/>
              <a:buChar char="•"/>
              <a:defRPr/>
            </a:pPr>
            <a:r>
              <a:rPr lang="en-CA" sz="2400" b="1" dirty="0"/>
              <a:t>Public Works</a:t>
            </a:r>
          </a:p>
          <a:p>
            <a:pPr lvl="1" fontAlgn="auto">
              <a:spcAft>
                <a:spcPts val="0"/>
              </a:spcAft>
              <a:buFont typeface="Arial" pitchFamily="34" charset="0"/>
              <a:buChar char="–"/>
              <a:defRPr/>
            </a:pPr>
            <a:r>
              <a:rPr lang="en-CA" sz="2400" dirty="0"/>
              <a:t>Roads &amp; Transportation Services</a:t>
            </a:r>
          </a:p>
          <a:p>
            <a:pPr fontAlgn="auto">
              <a:spcAft>
                <a:spcPts val="0"/>
              </a:spcAft>
              <a:buFont typeface="Arial" pitchFamily="34" charset="0"/>
              <a:buChar char="•"/>
              <a:defRPr/>
            </a:pPr>
            <a:r>
              <a:rPr lang="en-CA" sz="2400" b="1" dirty="0"/>
              <a:t>Environmental Services</a:t>
            </a:r>
          </a:p>
          <a:p>
            <a:pPr lvl="1" fontAlgn="auto">
              <a:spcAft>
                <a:spcPts val="0"/>
              </a:spcAft>
              <a:buFont typeface="Arial" pitchFamily="34" charset="0"/>
              <a:buChar char="–"/>
              <a:defRPr/>
            </a:pPr>
            <a:r>
              <a:rPr lang="en-CA" sz="2400" dirty="0"/>
              <a:t>Water, Wastewater and Source Water Protection</a:t>
            </a:r>
          </a:p>
          <a:p>
            <a:pPr fontAlgn="auto">
              <a:spcAft>
                <a:spcPts val="0"/>
              </a:spcAft>
              <a:buFont typeface="Arial" pitchFamily="34" charset="0"/>
              <a:buChar char="•"/>
              <a:defRPr/>
            </a:pPr>
            <a:r>
              <a:rPr lang="en-CA" sz="2400" b="1" dirty="0"/>
              <a:t>Parks &amp; Recreation</a:t>
            </a:r>
          </a:p>
          <a:p>
            <a:pPr lvl="1" fontAlgn="auto">
              <a:spcAft>
                <a:spcPts val="0"/>
              </a:spcAft>
              <a:buFont typeface="Arial" pitchFamily="34" charset="0"/>
              <a:buChar char="–"/>
              <a:defRPr/>
            </a:pPr>
            <a:r>
              <a:rPr lang="en-CA" sz="2400" dirty="0"/>
              <a:t>Facilities and Parks		- Rockwood Cemetery</a:t>
            </a:r>
          </a:p>
          <a:p>
            <a:pPr lvl="1" fontAlgn="auto">
              <a:spcAft>
                <a:spcPts val="0"/>
              </a:spcAft>
              <a:buFont typeface="Arial" pitchFamily="34" charset="0"/>
              <a:buChar char="–"/>
              <a:defRPr/>
            </a:pPr>
            <a:r>
              <a:rPr lang="en-CA" sz="2400" dirty="0"/>
              <a:t>Recreational Programming</a:t>
            </a:r>
          </a:p>
          <a:p>
            <a:pPr fontAlgn="auto">
              <a:spcAft>
                <a:spcPts val="0"/>
              </a:spcAft>
              <a:buFont typeface="Arial" pitchFamily="34" charset="0"/>
              <a:buChar char="•"/>
              <a:defRPr/>
            </a:pPr>
            <a:r>
              <a:rPr lang="en-CA" sz="2400" b="1" dirty="0"/>
              <a:t>Planning</a:t>
            </a:r>
          </a:p>
          <a:p>
            <a:pPr lvl="1" fontAlgn="auto">
              <a:spcAft>
                <a:spcPts val="0"/>
              </a:spcAft>
              <a:buFont typeface="Arial" pitchFamily="34" charset="0"/>
              <a:buChar char="–"/>
              <a:defRPr/>
            </a:pPr>
            <a:r>
              <a:rPr lang="en-CA" sz="2400" dirty="0"/>
              <a:t>Committee of Adjustment	- Economic Development</a:t>
            </a:r>
          </a:p>
          <a:p>
            <a:pPr lvl="1" fontAlgn="auto">
              <a:spcAft>
                <a:spcPts val="0"/>
              </a:spcAft>
              <a:buFont typeface="Arial" pitchFamily="34" charset="0"/>
              <a:buChar char="–"/>
              <a:defRPr/>
            </a:pPr>
            <a:r>
              <a:rPr lang="en-CA" sz="2400" dirty="0"/>
              <a:t>Planning Services		- Heritage Committee</a:t>
            </a:r>
          </a:p>
          <a:p>
            <a:pPr fontAlgn="auto">
              <a:spcAft>
                <a:spcPts val="0"/>
              </a:spcAft>
              <a:buFont typeface="Arial" pitchFamily="34" charset="0"/>
              <a:buNone/>
              <a:defRPr/>
            </a:pPr>
            <a:r>
              <a:rPr lang="en-CA" dirty="0"/>
              <a:t> </a:t>
            </a:r>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6</a:t>
            </a:fld>
            <a:endParaRPr lang="en-CA"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275164"/>
            <a:ext cx="8229600" cy="1143000"/>
          </a:xfrm>
        </p:spPr>
        <p:txBody>
          <a:bodyPr rtlCol="0">
            <a:normAutofit fontScale="90000"/>
          </a:bodyPr>
          <a:lstStyle/>
          <a:p>
            <a:pPr fontAlgn="auto">
              <a:spcAft>
                <a:spcPts val="0"/>
              </a:spcAft>
              <a:defRPr/>
            </a:pPr>
            <a:r>
              <a:rPr lang="en-CA" sz="3200" b="1" dirty="0">
                <a:solidFill>
                  <a:srgbClr val="0095DA"/>
                </a:solidFill>
                <a:effectLst>
                  <a:outerShdw blurRad="50800" dist="50800" dir="5400000" algn="ctr" rotWithShape="0">
                    <a:schemeClr val="tx1"/>
                  </a:outerShdw>
                </a:effectLst>
              </a:rPr>
              <a:t>   </a:t>
            </a:r>
            <a:r>
              <a:rPr lang="en-CA" sz="4900" b="1" dirty="0">
                <a:solidFill>
                  <a:srgbClr val="0095DA"/>
                </a:solidFill>
                <a:effectLst>
                  <a:outerShdw blurRad="50800" dist="50800" dir="5400000" algn="ctr" rotWithShape="0">
                    <a:schemeClr val="tx1"/>
                  </a:outerShdw>
                </a:effectLst>
              </a:rPr>
              <a:t>Fiscal Environment </a:t>
            </a:r>
            <a:br>
              <a:rPr lang="en-CA" sz="4900" b="1" dirty="0">
                <a:solidFill>
                  <a:srgbClr val="0095DA"/>
                </a:solidFill>
                <a:effectLst>
                  <a:outerShdw blurRad="50800" dist="50800" dir="5400000" algn="ctr" rotWithShape="0">
                    <a:schemeClr val="tx1"/>
                  </a:outerShdw>
                </a:effectLst>
              </a:rPr>
            </a:br>
            <a:r>
              <a:rPr lang="en-CA" sz="4900" b="1" dirty="0">
                <a:solidFill>
                  <a:srgbClr val="0095DA"/>
                </a:solidFill>
                <a:effectLst>
                  <a:outerShdw blurRad="50800" dist="50800" dir="5400000" algn="ctr" rotWithShape="0">
                    <a:schemeClr val="tx1"/>
                  </a:outerShdw>
                </a:effectLst>
              </a:rPr>
              <a:t>– 2021 Budget Impact</a:t>
            </a:r>
            <a:endParaRPr lang="en-CA" sz="3200" b="1" dirty="0">
              <a:solidFill>
                <a:srgbClr val="0095DA"/>
              </a:solidFill>
              <a:effectLst>
                <a:outerShdw blurRad="50800" dist="50800" dir="5400000" algn="ctr" rotWithShape="0">
                  <a:schemeClr val="tx1"/>
                </a:outerShdw>
              </a:effectLst>
            </a:endParaRPr>
          </a:p>
        </p:txBody>
      </p:sp>
      <p:sp>
        <p:nvSpPr>
          <p:cNvPr id="5" name="Wave 4"/>
          <p:cNvSpPr/>
          <p:nvPr/>
        </p:nvSpPr>
        <p:spPr>
          <a:xfrm>
            <a:off x="0" y="5373216"/>
            <a:ext cx="9144000" cy="3445729"/>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7544" y="1432978"/>
            <a:ext cx="8229600" cy="5164374"/>
          </a:xfrm>
        </p:spPr>
        <p:txBody>
          <a:bodyPr rtlCol="0">
            <a:normAutofit/>
          </a:bodyPr>
          <a:lstStyle/>
          <a:p>
            <a:pPr fontAlgn="auto">
              <a:spcAft>
                <a:spcPts val="0"/>
              </a:spcAft>
              <a:buFont typeface="Arial" pitchFamily="34" charset="0"/>
              <a:buChar char="•"/>
              <a:defRPr/>
            </a:pPr>
            <a:r>
              <a:rPr lang="en-CA" sz="2800" dirty="0"/>
              <a:t>Corporate wide costs pressures:</a:t>
            </a:r>
          </a:p>
          <a:p>
            <a:pPr lvl="1" fontAlgn="auto">
              <a:spcAft>
                <a:spcPts val="0"/>
              </a:spcAft>
              <a:buFont typeface="Arial" pitchFamily="34" charset="0"/>
              <a:buChar char="•"/>
              <a:defRPr/>
            </a:pPr>
            <a:r>
              <a:rPr lang="en-CA" sz="2400" dirty="0"/>
              <a:t>Insurance Premium – </a:t>
            </a:r>
            <a:r>
              <a:rPr lang="en-CA" sz="2400" dirty="0" smtClean="0"/>
              <a:t>21.14% Increase</a:t>
            </a:r>
            <a:endParaRPr lang="en-CA" sz="2400" dirty="0"/>
          </a:p>
          <a:p>
            <a:pPr lvl="1" fontAlgn="auto">
              <a:spcAft>
                <a:spcPts val="0"/>
              </a:spcAft>
              <a:buFont typeface="Arial" pitchFamily="34" charset="0"/>
              <a:buChar char="•"/>
              <a:defRPr/>
            </a:pPr>
            <a:r>
              <a:rPr lang="en-CA" sz="2400" dirty="0"/>
              <a:t>Health Benefits – 4.8% Increase</a:t>
            </a:r>
          </a:p>
          <a:p>
            <a:pPr lvl="1" fontAlgn="auto">
              <a:spcAft>
                <a:spcPts val="0"/>
              </a:spcAft>
              <a:buFont typeface="Arial" pitchFamily="34" charset="0"/>
              <a:buChar char="•"/>
              <a:defRPr/>
            </a:pPr>
            <a:r>
              <a:rPr lang="en-CA" sz="2400" dirty="0"/>
              <a:t>Wages/Salary </a:t>
            </a:r>
            <a:r>
              <a:rPr lang="en-CA" sz="2400" dirty="0" smtClean="0"/>
              <a:t>– 0.5% </a:t>
            </a:r>
            <a:r>
              <a:rPr lang="en-CA" sz="2400" dirty="0"/>
              <a:t>Cost of Living </a:t>
            </a:r>
            <a:r>
              <a:rPr lang="en-CA" sz="2400" dirty="0" smtClean="0"/>
              <a:t>Adjustment for Staff</a:t>
            </a:r>
          </a:p>
          <a:p>
            <a:pPr fontAlgn="auto">
              <a:spcAft>
                <a:spcPts val="0"/>
              </a:spcAft>
              <a:buFont typeface="Arial" pitchFamily="34" charset="0"/>
              <a:buChar char="•"/>
              <a:defRPr/>
            </a:pPr>
            <a:r>
              <a:rPr lang="en-CA" sz="2800" dirty="0" smtClean="0"/>
              <a:t>COVID-19 </a:t>
            </a:r>
            <a:r>
              <a:rPr lang="en-CA" sz="2800" dirty="0"/>
              <a:t>Pandemic</a:t>
            </a:r>
          </a:p>
          <a:p>
            <a:pPr lvl="1" fontAlgn="auto">
              <a:spcAft>
                <a:spcPts val="0"/>
              </a:spcAft>
              <a:buFont typeface="Arial" pitchFamily="34" charset="0"/>
              <a:buChar char="•"/>
              <a:defRPr/>
            </a:pPr>
            <a:r>
              <a:rPr lang="en-CA" sz="2400" dirty="0"/>
              <a:t>Lost revenue due to facility capacity restrictions and cancellations</a:t>
            </a:r>
          </a:p>
          <a:p>
            <a:pPr lvl="1" fontAlgn="auto">
              <a:spcAft>
                <a:spcPts val="0"/>
              </a:spcAft>
              <a:buFont typeface="Arial" pitchFamily="34" charset="0"/>
              <a:buChar char="•"/>
              <a:defRPr/>
            </a:pPr>
            <a:r>
              <a:rPr lang="en-CA" sz="2400" dirty="0"/>
              <a:t>Additional cleaning costs for safe restart and risk mitigation</a:t>
            </a:r>
          </a:p>
          <a:p>
            <a:pPr lvl="1" fontAlgn="auto">
              <a:spcAft>
                <a:spcPts val="0"/>
              </a:spcAft>
              <a:buFont typeface="Arial" pitchFamily="34" charset="0"/>
              <a:buChar char="•"/>
              <a:defRPr/>
            </a:pPr>
            <a:r>
              <a:rPr lang="en-CA" sz="2400" dirty="0"/>
              <a:t>Safe Restart Funding from the Province of Ontario</a:t>
            </a:r>
          </a:p>
          <a:p>
            <a:pPr marL="457200" lvl="1" indent="0" fontAlgn="auto">
              <a:spcAft>
                <a:spcPts val="0"/>
              </a:spcAft>
              <a:buNone/>
              <a:defRPr/>
            </a:pPr>
            <a:endParaRPr lang="en-CA" sz="2400" dirty="0"/>
          </a:p>
          <a:p>
            <a:pPr fontAlgn="auto">
              <a:spcAft>
                <a:spcPts val="0"/>
              </a:spcAft>
              <a:buNone/>
              <a:defRPr/>
            </a:pPr>
            <a:endParaRPr lang="en-CA" dirty="0"/>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7</a:t>
            </a:fld>
            <a:endParaRPr lang="en-CA"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275164"/>
            <a:ext cx="8229600" cy="1143000"/>
          </a:xfrm>
        </p:spPr>
        <p:txBody>
          <a:bodyPr rtlCol="0">
            <a:normAutofit fontScale="90000"/>
          </a:bodyPr>
          <a:lstStyle/>
          <a:p>
            <a:pPr fontAlgn="auto">
              <a:spcAft>
                <a:spcPts val="0"/>
              </a:spcAft>
              <a:defRPr/>
            </a:pPr>
            <a:r>
              <a:rPr lang="en-CA" sz="3200" b="1" dirty="0">
                <a:solidFill>
                  <a:srgbClr val="0095DA"/>
                </a:solidFill>
                <a:effectLst>
                  <a:outerShdw blurRad="50800" dist="50800" dir="5400000" algn="ctr" rotWithShape="0">
                    <a:schemeClr val="tx1"/>
                  </a:outerShdw>
                </a:effectLst>
              </a:rPr>
              <a:t>   </a:t>
            </a:r>
            <a:r>
              <a:rPr lang="en-CA" sz="4900" b="1" dirty="0">
                <a:solidFill>
                  <a:srgbClr val="0095DA"/>
                </a:solidFill>
                <a:effectLst>
                  <a:outerShdw blurRad="50800" dist="50800" dir="5400000" algn="ctr" rotWithShape="0">
                    <a:schemeClr val="tx1"/>
                  </a:outerShdw>
                </a:effectLst>
              </a:rPr>
              <a:t>Fiscal Environment </a:t>
            </a:r>
            <a:br>
              <a:rPr lang="en-CA" sz="4900" b="1" dirty="0">
                <a:solidFill>
                  <a:srgbClr val="0095DA"/>
                </a:solidFill>
                <a:effectLst>
                  <a:outerShdw blurRad="50800" dist="50800" dir="5400000" algn="ctr" rotWithShape="0">
                    <a:schemeClr val="tx1"/>
                  </a:outerShdw>
                </a:effectLst>
              </a:rPr>
            </a:br>
            <a:r>
              <a:rPr lang="en-CA" sz="4900" b="1" dirty="0">
                <a:solidFill>
                  <a:srgbClr val="0095DA"/>
                </a:solidFill>
                <a:effectLst>
                  <a:outerShdw blurRad="50800" dist="50800" dir="5400000" algn="ctr" rotWithShape="0">
                    <a:schemeClr val="tx1"/>
                  </a:outerShdw>
                </a:effectLst>
              </a:rPr>
              <a:t>– 2021 Budget Impact</a:t>
            </a:r>
            <a:endParaRPr lang="en-CA" sz="3200" b="1" dirty="0">
              <a:solidFill>
                <a:srgbClr val="0095DA"/>
              </a:solidFill>
              <a:effectLst>
                <a:outerShdw blurRad="50800" dist="50800" dir="5400000" algn="ctr" rotWithShape="0">
                  <a:schemeClr val="tx1"/>
                </a:outerShdw>
              </a:effectLst>
            </a:endParaRPr>
          </a:p>
        </p:txBody>
      </p:sp>
      <p:sp>
        <p:nvSpPr>
          <p:cNvPr id="5" name="Wave 4"/>
          <p:cNvSpPr/>
          <p:nvPr/>
        </p:nvSpPr>
        <p:spPr>
          <a:xfrm>
            <a:off x="0" y="5373216"/>
            <a:ext cx="9144000" cy="3445729"/>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7544" y="1432978"/>
            <a:ext cx="8229600" cy="5164374"/>
          </a:xfrm>
        </p:spPr>
        <p:txBody>
          <a:bodyPr rtlCol="0">
            <a:normAutofit/>
          </a:bodyPr>
          <a:lstStyle/>
          <a:p>
            <a:pPr marL="457200" lvl="1" indent="0" fontAlgn="auto">
              <a:spcAft>
                <a:spcPts val="0"/>
              </a:spcAft>
              <a:buNone/>
              <a:defRPr/>
            </a:pPr>
            <a:endParaRPr lang="en-CA" sz="2400" dirty="0"/>
          </a:p>
          <a:p>
            <a:pPr fontAlgn="auto">
              <a:spcAft>
                <a:spcPts val="0"/>
              </a:spcAft>
              <a:buFont typeface="Arial" pitchFamily="34" charset="0"/>
              <a:buChar char="•"/>
              <a:defRPr/>
            </a:pPr>
            <a:r>
              <a:rPr lang="en-CA" sz="2800" dirty="0"/>
              <a:t>Additional Impacts and Considerations</a:t>
            </a:r>
          </a:p>
          <a:p>
            <a:pPr lvl="1" fontAlgn="auto">
              <a:spcAft>
                <a:spcPts val="0"/>
              </a:spcAft>
              <a:buFont typeface="Arial" pitchFamily="34" charset="0"/>
              <a:buChar char="•"/>
              <a:defRPr/>
            </a:pPr>
            <a:r>
              <a:rPr lang="en-CA" sz="2400" dirty="0"/>
              <a:t>2020 Ontario Municipal Partnership Fund (OMPF) allocation decreased by $6,000 to $488,200</a:t>
            </a:r>
          </a:p>
          <a:p>
            <a:pPr lvl="1" fontAlgn="auto">
              <a:spcAft>
                <a:spcPts val="0"/>
              </a:spcAft>
              <a:buFont typeface="Arial" pitchFamily="34" charset="0"/>
              <a:buChar char="•"/>
              <a:defRPr/>
            </a:pPr>
            <a:r>
              <a:rPr lang="en-CA" sz="2400" dirty="0"/>
              <a:t>Increased costs for fire protection service contract</a:t>
            </a:r>
          </a:p>
          <a:p>
            <a:pPr lvl="1" fontAlgn="auto">
              <a:spcAft>
                <a:spcPts val="0"/>
              </a:spcAft>
              <a:buFont typeface="Arial" pitchFamily="34" charset="0"/>
              <a:buChar char="•"/>
              <a:defRPr/>
            </a:pPr>
            <a:r>
              <a:rPr lang="en-CA" sz="2400" dirty="0"/>
              <a:t>Shared service contract for full time by-law officer</a:t>
            </a:r>
          </a:p>
          <a:p>
            <a:pPr lvl="1" fontAlgn="auto">
              <a:spcAft>
                <a:spcPts val="0"/>
              </a:spcAft>
              <a:buFont typeface="Arial" pitchFamily="34" charset="0"/>
              <a:buChar char="•"/>
              <a:defRPr/>
            </a:pPr>
            <a:r>
              <a:rPr lang="en-CA" sz="2400" dirty="0" smtClean="0"/>
              <a:t>1.69 </a:t>
            </a:r>
            <a:r>
              <a:rPr lang="en-CA" sz="2400" dirty="0"/>
              <a:t>% </a:t>
            </a:r>
            <a:r>
              <a:rPr lang="en-CA" sz="2400" dirty="0" smtClean="0"/>
              <a:t>increase </a:t>
            </a:r>
            <a:r>
              <a:rPr lang="en-CA" sz="2400" dirty="0"/>
              <a:t>in growth related assessment</a:t>
            </a:r>
          </a:p>
          <a:p>
            <a:pPr lvl="1" fontAlgn="auto">
              <a:spcAft>
                <a:spcPts val="0"/>
              </a:spcAft>
              <a:buFont typeface="Arial" pitchFamily="34" charset="0"/>
              <a:buChar char="•"/>
              <a:defRPr/>
            </a:pPr>
            <a:r>
              <a:rPr lang="en-CA" sz="2400" dirty="0"/>
              <a:t>No changes to the current value assessment due to reassessment</a:t>
            </a:r>
          </a:p>
          <a:p>
            <a:pPr marL="0" indent="0" fontAlgn="auto">
              <a:spcAft>
                <a:spcPts val="0"/>
              </a:spcAft>
              <a:buNone/>
              <a:defRPr/>
            </a:pPr>
            <a:endParaRPr lang="en-CA" sz="2400" dirty="0"/>
          </a:p>
          <a:p>
            <a:pPr marL="457200" lvl="1" indent="0" fontAlgn="auto">
              <a:spcAft>
                <a:spcPts val="0"/>
              </a:spcAft>
              <a:buNone/>
              <a:defRPr/>
            </a:pPr>
            <a:endParaRPr lang="en-CA" sz="2400" dirty="0"/>
          </a:p>
          <a:p>
            <a:pPr fontAlgn="auto">
              <a:spcAft>
                <a:spcPts val="0"/>
              </a:spcAft>
              <a:buNone/>
              <a:defRPr/>
            </a:pPr>
            <a:endParaRPr lang="en-CA" dirty="0"/>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8</a:t>
            </a:fld>
            <a:endParaRPr lang="en-CA" dirty="0">
              <a:solidFill>
                <a:schemeClr val="bg1"/>
              </a:solidFill>
            </a:endParaRPr>
          </a:p>
        </p:txBody>
      </p:sp>
    </p:spTree>
    <p:extLst>
      <p:ext uri="{BB962C8B-B14F-4D97-AF65-F5344CB8AC3E}">
        <p14:creationId xmlns:p14="http://schemas.microsoft.com/office/powerpoint/2010/main" val="36083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6104" y="280220"/>
            <a:ext cx="8892480" cy="1215008"/>
          </a:xfrm>
        </p:spPr>
        <p:txBody>
          <a:bodyPr rtlCol="0">
            <a:noAutofit/>
          </a:bodyPr>
          <a:lstStyle/>
          <a:p>
            <a:pPr fontAlgn="auto">
              <a:spcAft>
                <a:spcPts val="0"/>
              </a:spcAft>
              <a:defRPr/>
            </a:pPr>
            <a:r>
              <a:rPr lang="en-CA" sz="3600" b="1" dirty="0">
                <a:solidFill>
                  <a:srgbClr val="0095DA"/>
                </a:solidFill>
                <a:effectLst>
                  <a:outerShdw blurRad="50800" dist="50800" dir="5400000" algn="ctr" rotWithShape="0">
                    <a:schemeClr val="tx1"/>
                  </a:outerShdw>
                </a:effectLst>
              </a:rPr>
              <a:t>   </a:t>
            </a:r>
            <a:r>
              <a:rPr lang="en-CA" b="1" dirty="0">
                <a:solidFill>
                  <a:srgbClr val="0095DA"/>
                </a:solidFill>
                <a:effectLst>
                  <a:outerShdw blurRad="50800" dist="50800" dir="5400000" algn="ctr" rotWithShape="0">
                    <a:schemeClr val="tx1"/>
                  </a:outerShdw>
                </a:effectLst>
              </a:rPr>
              <a:t>Fiscal Environment </a:t>
            </a:r>
            <a:br>
              <a:rPr lang="en-CA" b="1" dirty="0">
                <a:solidFill>
                  <a:srgbClr val="0095DA"/>
                </a:solidFill>
                <a:effectLst>
                  <a:outerShdw blurRad="50800" dist="50800" dir="5400000" algn="ctr" rotWithShape="0">
                    <a:schemeClr val="tx1"/>
                  </a:outerShdw>
                </a:effectLst>
              </a:rPr>
            </a:br>
            <a:r>
              <a:rPr lang="en-CA" b="1" dirty="0">
                <a:solidFill>
                  <a:srgbClr val="0095DA"/>
                </a:solidFill>
                <a:effectLst>
                  <a:outerShdw blurRad="50800" dist="50800" dir="5400000" algn="ctr" rotWithShape="0">
                    <a:schemeClr val="tx1"/>
                  </a:outerShdw>
                </a:effectLst>
              </a:rPr>
              <a:t>– 2021 Budget Impact</a:t>
            </a:r>
            <a:endParaRPr lang="en-CA" sz="3600" b="1" dirty="0">
              <a:solidFill>
                <a:srgbClr val="0095DA"/>
              </a:solidFill>
              <a:effectLst>
                <a:outerShdw blurRad="50800" dist="50800" dir="5400000" algn="ctr" rotWithShape="0">
                  <a:schemeClr val="tx1"/>
                </a:outerShdw>
              </a:effectLst>
            </a:endParaRPr>
          </a:p>
        </p:txBody>
      </p:sp>
      <p:sp>
        <p:nvSpPr>
          <p:cNvPr id="5" name="Wave 4"/>
          <p:cNvSpPr/>
          <p:nvPr/>
        </p:nvSpPr>
        <p:spPr>
          <a:xfrm>
            <a:off x="0" y="5373216"/>
            <a:ext cx="9144000" cy="3345392"/>
          </a:xfrm>
          <a:prstGeom prst="wave">
            <a:avLst>
              <a:gd name="adj1" fmla="val 12500"/>
              <a:gd name="adj2" fmla="val -5"/>
            </a:avLst>
          </a:prstGeom>
          <a:solidFill>
            <a:srgbClr val="0095DA"/>
          </a:solidFill>
          <a:ln>
            <a:solidFill>
              <a:srgbClr val="8ED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11" name="Content Placeholder 10"/>
          <p:cNvSpPr>
            <a:spLocks noGrp="1"/>
          </p:cNvSpPr>
          <p:nvPr>
            <p:ph idx="1"/>
          </p:nvPr>
        </p:nvSpPr>
        <p:spPr>
          <a:xfrm>
            <a:off x="467544" y="1484784"/>
            <a:ext cx="8229600" cy="5112568"/>
          </a:xfrm>
        </p:spPr>
        <p:txBody>
          <a:bodyPr rtlCol="0">
            <a:normAutofit/>
          </a:bodyPr>
          <a:lstStyle/>
          <a:p>
            <a:pPr algn="ctr" fontAlgn="auto">
              <a:spcAft>
                <a:spcPts val="0"/>
              </a:spcAft>
              <a:buNone/>
              <a:defRPr/>
            </a:pPr>
            <a:endParaRPr lang="en-CA" sz="2400" dirty="0"/>
          </a:p>
          <a:p>
            <a:pPr fontAlgn="auto">
              <a:spcAft>
                <a:spcPts val="0"/>
              </a:spcAft>
              <a:buFont typeface="Arial" pitchFamily="34" charset="0"/>
              <a:buChar char="•"/>
              <a:defRPr/>
            </a:pPr>
            <a:r>
              <a:rPr lang="en-CA" dirty="0"/>
              <a:t>Grant Funding</a:t>
            </a:r>
          </a:p>
          <a:p>
            <a:pPr lvl="1" fontAlgn="auto">
              <a:spcAft>
                <a:spcPts val="0"/>
              </a:spcAft>
              <a:buFont typeface="Arial" pitchFamily="34" charset="0"/>
              <a:buChar char="•"/>
              <a:defRPr/>
            </a:pPr>
            <a:r>
              <a:rPr lang="en-CA" dirty="0"/>
              <a:t>Ontario Community Infrastructure Funding (OCIF) </a:t>
            </a:r>
          </a:p>
          <a:p>
            <a:pPr lvl="2" fontAlgn="auto">
              <a:spcAft>
                <a:spcPts val="0"/>
              </a:spcAft>
              <a:buFont typeface="Arial" pitchFamily="34" charset="0"/>
              <a:buChar char="•"/>
              <a:defRPr/>
            </a:pPr>
            <a:r>
              <a:rPr lang="en-CA" dirty="0" smtClean="0"/>
              <a:t>2021 </a:t>
            </a:r>
            <a:r>
              <a:rPr lang="en-CA" dirty="0"/>
              <a:t>allocation $445,088</a:t>
            </a:r>
          </a:p>
          <a:p>
            <a:pPr fontAlgn="auto">
              <a:spcAft>
                <a:spcPts val="0"/>
              </a:spcAft>
              <a:buFont typeface="Arial" pitchFamily="34" charset="0"/>
              <a:buChar char="•"/>
              <a:defRPr/>
            </a:pPr>
            <a:r>
              <a:rPr lang="en-CA" dirty="0" smtClean="0"/>
              <a:t>Federal </a:t>
            </a:r>
            <a:r>
              <a:rPr lang="en-CA" dirty="0"/>
              <a:t>Gas Tax Funding</a:t>
            </a:r>
          </a:p>
          <a:p>
            <a:pPr lvl="2" fontAlgn="auto">
              <a:spcAft>
                <a:spcPts val="0"/>
              </a:spcAft>
              <a:buFont typeface="Arial" pitchFamily="34" charset="0"/>
              <a:buChar char="•"/>
              <a:defRPr/>
            </a:pPr>
            <a:r>
              <a:rPr lang="en-CA" dirty="0"/>
              <a:t>2020 Gas Tax Funding $389,942</a:t>
            </a:r>
          </a:p>
          <a:p>
            <a:pPr lvl="2" fontAlgn="auto">
              <a:spcAft>
                <a:spcPts val="0"/>
              </a:spcAft>
              <a:buFont typeface="Arial" pitchFamily="34" charset="0"/>
              <a:buChar char="•"/>
              <a:defRPr/>
            </a:pPr>
            <a:r>
              <a:rPr lang="en-CA" dirty="0"/>
              <a:t>2021 Gas Tax Funding $407,667</a:t>
            </a:r>
          </a:p>
          <a:p>
            <a:pPr marL="914400" lvl="2" indent="0" fontAlgn="auto">
              <a:spcAft>
                <a:spcPts val="0"/>
              </a:spcAft>
              <a:buNone/>
              <a:defRPr/>
            </a:pPr>
            <a:endParaRPr lang="en-CA" dirty="0"/>
          </a:p>
          <a:p>
            <a:pPr marL="0" indent="0" fontAlgn="auto">
              <a:spcAft>
                <a:spcPts val="0"/>
              </a:spcAft>
              <a:buNone/>
              <a:defRPr/>
            </a:pPr>
            <a:endParaRPr lang="en-CA" sz="2400" dirty="0"/>
          </a:p>
          <a:p>
            <a:pPr fontAlgn="auto">
              <a:spcAft>
                <a:spcPts val="0"/>
              </a:spcAft>
              <a:buNone/>
              <a:defRPr/>
            </a:pPr>
            <a:endParaRPr lang="en-CA" dirty="0"/>
          </a:p>
        </p:txBody>
      </p:sp>
      <p:pic>
        <p:nvPicPr>
          <p:cNvPr id="16388" name="Content Placeholder 6" descr="GET Logo_approved (2).jpg"/>
          <p:cNvPicPr>
            <a:picLocks noChangeAspect="1"/>
          </p:cNvPicPr>
          <p:nvPr/>
        </p:nvPicPr>
        <p:blipFill>
          <a:blip r:embed="rId2" cstate="print"/>
          <a:srcRect/>
          <a:stretch>
            <a:fillRect/>
          </a:stretch>
        </p:blipFill>
        <p:spPr bwMode="auto">
          <a:xfrm>
            <a:off x="179388" y="260350"/>
            <a:ext cx="1574800" cy="498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B58DBE9-8EE9-4EB4-9A75-537CF3667825}" type="slidenum">
              <a:rPr lang="en-CA" smtClean="0">
                <a:solidFill>
                  <a:schemeClr val="bg1"/>
                </a:solidFill>
              </a:rPr>
              <a:pPr>
                <a:defRPr/>
              </a:pPr>
              <a:t>9</a:t>
            </a:fld>
            <a:endParaRPr lang="en-CA" dirty="0">
              <a:solidFill>
                <a:schemeClr val="bg1"/>
              </a:solidFill>
            </a:endParaRPr>
          </a:p>
        </p:txBody>
      </p:sp>
    </p:spTree>
    <p:extLst>
      <p:ext uri="{BB962C8B-B14F-4D97-AF65-F5344CB8AC3E}">
        <p14:creationId xmlns:p14="http://schemas.microsoft.com/office/powerpoint/2010/main" val="347257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11998</TotalTime>
  <Words>2632</Words>
  <Application>Microsoft Office PowerPoint</Application>
  <PresentationFormat>On-screen Show (4:3)</PresentationFormat>
  <Paragraphs>557</Paragraphs>
  <Slides>53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Guelph/Eramosa 2021 Draft Budget Presentation</vt:lpstr>
      <vt:lpstr>Our Township</vt:lpstr>
      <vt:lpstr>Our Township</vt:lpstr>
      <vt:lpstr>Guelph/Eramosa is Only  a Portion of the Municipal Tax Bill</vt:lpstr>
      <vt:lpstr>   Departments &amp; Functions</vt:lpstr>
      <vt:lpstr>   Departments &amp; Functions</vt:lpstr>
      <vt:lpstr>   Fiscal Environment  – 2021 Budget Impact</vt:lpstr>
      <vt:lpstr>   Fiscal Environment  – 2021 Budget Impact</vt:lpstr>
      <vt:lpstr>   Fiscal Environment  – 2021 Budget Impact</vt:lpstr>
      <vt:lpstr>   Fiscal Environment  – 2021 Budget Impact</vt:lpstr>
      <vt:lpstr>   Other 2021 Operational Budget Impacts</vt:lpstr>
      <vt:lpstr>2021 Total Spending</vt:lpstr>
      <vt:lpstr>Sources of Revenue</vt:lpstr>
      <vt:lpstr>How Will We Fund  the 2021 Budget?</vt:lpstr>
      <vt:lpstr>Property Taxes Provide  Resources to Deliver Services</vt:lpstr>
      <vt:lpstr>Managing Our Assets</vt:lpstr>
      <vt:lpstr> Capital Highlights</vt:lpstr>
      <vt:lpstr>Capital Spending By Department</vt:lpstr>
      <vt:lpstr>    General Administration</vt:lpstr>
      <vt:lpstr>    General Administration</vt:lpstr>
      <vt:lpstr>Fire and Emergency Services Capital Highlights</vt:lpstr>
      <vt:lpstr>    Fire and Emergency Services</vt:lpstr>
      <vt:lpstr>Public Works   Capital Highlights</vt:lpstr>
      <vt:lpstr>Public Works</vt:lpstr>
      <vt:lpstr>Public Works </vt:lpstr>
      <vt:lpstr>Public Works </vt:lpstr>
      <vt:lpstr>Public Works </vt:lpstr>
      <vt:lpstr>Public Works </vt:lpstr>
      <vt:lpstr>Public Works </vt:lpstr>
      <vt:lpstr>Public Works </vt:lpstr>
      <vt:lpstr>Public Works </vt:lpstr>
      <vt:lpstr>Water/Wastewater Capital  Highlights</vt:lpstr>
      <vt:lpstr>Water and Wastewater</vt:lpstr>
      <vt:lpstr>    Water and Wastewater</vt:lpstr>
      <vt:lpstr>    Water and Wastewater</vt:lpstr>
      <vt:lpstr>    Water and Wastewater</vt:lpstr>
      <vt:lpstr>      Water and Wastewater </vt:lpstr>
      <vt:lpstr>      Water and Wastewater </vt:lpstr>
      <vt:lpstr>      Water and Wastewater </vt:lpstr>
      <vt:lpstr>    Water and Wastewater</vt:lpstr>
      <vt:lpstr>Parks and Recreation Capital Highlights</vt:lpstr>
      <vt:lpstr>Parks and Recreation</vt:lpstr>
      <vt:lpstr>Parks and Recreation</vt:lpstr>
      <vt:lpstr>Parks and Recreation</vt:lpstr>
      <vt:lpstr>Parks and Recreation</vt:lpstr>
      <vt:lpstr>Parks and Recreation</vt:lpstr>
      <vt:lpstr>Parks and Recreation</vt:lpstr>
      <vt:lpstr>Parks and Recreation</vt:lpstr>
      <vt:lpstr>2021 Budget </vt:lpstr>
      <vt:lpstr>2021 Budget </vt:lpstr>
      <vt:lpstr>2021 Budget </vt:lpstr>
      <vt:lpstr>2021 Budget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Meaghen Reid</dc:creator>
  <cp:lastModifiedBy>Jenni Spies</cp:lastModifiedBy>
  <cp:revision>1231</cp:revision>
  <cp:lastPrinted>2020-12-15T15:45:41Z</cp:lastPrinted>
  <dcterms:created xsi:type="dcterms:W3CDTF">2013-02-07T16:07:56Z</dcterms:created>
  <dcterms:modified xsi:type="dcterms:W3CDTF">2020-12-15T15:46:03Z</dcterms:modified>
</cp:coreProperties>
</file>